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79" roundtripDataSignature="AMtx7mhUkDyxNT21N4Bh6TYrMcnyIvxi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DA3361-3117-4146-9E4A-E16F71C045A4}">
  <a:tblStyle styleId="{00DA3361-3117-4146-9E4A-E16F71C045A4}"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customschemas.google.com/relationships/presentationmetadata" Target="metadata"/><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4e5ae27fec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24e5ae27fec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4e5ae27fec_1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24e5ae27fec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2" name="Google Shape;512;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Google Shape;532;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4" name="Google Shape;544;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 name="Google Shape;597;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4" name="Google Shape;624;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3" name="Google Shape;633;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2" name="Google Shape;652;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0" name="Google Shape;660;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9" name="Google Shape;669;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8" name="Google Shape;678;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7" name="Google Shape;687;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6" name="Google Shape;696;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7" name="Google Shape;697;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6" name="Google Shape;706;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4" name="Google Shape;714;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5" name="Google Shape;715;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 name="Google Shape;723;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2" name="Google Shape;732;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 name="Google Shape;733;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1" name="Google Shape;741;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0" name="Google Shape;750;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1" name="Google Shape;751;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2" name="Google Shape;772;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3" name="Google Shape;773;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2" name="Google Shape;782;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4e5ae27fec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24e5ae27fe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7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7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8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8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8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8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8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8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8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8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8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8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7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7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7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7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7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7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7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7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7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7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7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7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7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7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7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7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7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7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7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7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7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7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7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7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7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8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8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8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8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8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81"/>
          <p:cNvSpPr/>
          <p:nvPr>
            <p:ph idx="2" type="pic"/>
          </p:nvPr>
        </p:nvSpPr>
        <p:spPr>
          <a:xfrm>
            <a:off x="1792288" y="612775"/>
            <a:ext cx="5486400" cy="4114800"/>
          </a:xfrm>
          <a:prstGeom prst="rect">
            <a:avLst/>
          </a:prstGeom>
          <a:noFill/>
          <a:ln>
            <a:noFill/>
          </a:ln>
        </p:spPr>
      </p:sp>
      <p:sp>
        <p:nvSpPr>
          <p:cNvPr id="68" name="Google Shape;68;p8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8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8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7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7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7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image" Target="../media/image4.png"/><Relationship Id="rId5" Type="http://schemas.openxmlformats.org/officeDocument/2006/relationships/image" Target="../media/image107.png"/><Relationship Id="rId6" Type="http://schemas.openxmlformats.org/officeDocument/2006/relationships/image" Target="../media/image16.png"/><Relationship Id="rId7" Type="http://schemas.openxmlformats.org/officeDocument/2006/relationships/image" Target="../media/image2.png"/><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7.png"/><Relationship Id="rId5"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0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50.jpg"/><Relationship Id="rId5"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6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3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39.png"/><Relationship Id="rId5" Type="http://schemas.openxmlformats.org/officeDocument/2006/relationships/image" Target="../media/image9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42.png"/><Relationship Id="rId5"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45.png"/><Relationship Id="rId5" Type="http://schemas.openxmlformats.org/officeDocument/2006/relationships/image" Target="../media/image43.png"/><Relationship Id="rId6" Type="http://schemas.openxmlformats.org/officeDocument/2006/relationships/image" Target="../media/image48.png"/><Relationship Id="rId7"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44.png"/><Relationship Id="rId5"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52.png"/><Relationship Id="rId5" Type="http://schemas.openxmlformats.org/officeDocument/2006/relationships/image" Target="../media/image47.png"/><Relationship Id="rId6" Type="http://schemas.openxmlformats.org/officeDocument/2006/relationships/image" Target="../media/image8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56.png"/><Relationship Id="rId5" Type="http://schemas.openxmlformats.org/officeDocument/2006/relationships/image" Target="../media/image53.png"/><Relationship Id="rId6"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png"/><Relationship Id="rId4" Type="http://schemas.openxmlformats.org/officeDocument/2006/relationships/image" Target="../media/image51.png"/><Relationship Id="rId5"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55.png"/><Relationship Id="rId5" Type="http://schemas.openxmlformats.org/officeDocument/2006/relationships/image" Target="../media/image5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60.png"/><Relationship Id="rId5"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64.jpg"/><Relationship Id="rId5" Type="http://schemas.openxmlformats.org/officeDocument/2006/relationships/image" Target="../media/image7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7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6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png"/><Relationship Id="rId4" Type="http://schemas.openxmlformats.org/officeDocument/2006/relationships/image" Target="../media/image6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7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7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6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png"/><Relationship Id="rId4" Type="http://schemas.openxmlformats.org/officeDocument/2006/relationships/image" Target="../media/image6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png"/><Relationship Id="rId4" Type="http://schemas.openxmlformats.org/officeDocument/2006/relationships/image" Target="../media/image70.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png"/><Relationship Id="rId4" Type="http://schemas.openxmlformats.org/officeDocument/2006/relationships/image" Target="../media/image6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png"/><Relationship Id="rId4" Type="http://schemas.openxmlformats.org/officeDocument/2006/relationships/image" Target="../media/image7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png"/><Relationship Id="rId4" Type="http://schemas.openxmlformats.org/officeDocument/2006/relationships/image" Target="../media/image77.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png"/><Relationship Id="rId4" Type="http://schemas.openxmlformats.org/officeDocument/2006/relationships/image" Target="../media/image75.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png"/><Relationship Id="rId4" Type="http://schemas.openxmlformats.org/officeDocument/2006/relationships/image" Target="../media/image78.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png"/><Relationship Id="rId4" Type="http://schemas.openxmlformats.org/officeDocument/2006/relationships/image" Target="../media/image7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png"/><Relationship Id="rId4" Type="http://schemas.openxmlformats.org/officeDocument/2006/relationships/image" Target="../media/image8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png"/><Relationship Id="rId4" Type="http://schemas.openxmlformats.org/officeDocument/2006/relationships/image" Target="../media/image82.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png"/><Relationship Id="rId4" Type="http://schemas.openxmlformats.org/officeDocument/2006/relationships/image" Target="../media/image8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3.png"/><Relationship Id="rId4" Type="http://schemas.openxmlformats.org/officeDocument/2006/relationships/image" Target="../media/image85.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png"/><Relationship Id="rId4" Type="http://schemas.openxmlformats.org/officeDocument/2006/relationships/image" Target="../media/image86.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3.png"/><Relationship Id="rId4" Type="http://schemas.openxmlformats.org/officeDocument/2006/relationships/image" Target="../media/image102.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3.png"/><Relationship Id="rId4" Type="http://schemas.openxmlformats.org/officeDocument/2006/relationships/image" Target="../media/image89.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3.png"/><Relationship Id="rId4" Type="http://schemas.openxmlformats.org/officeDocument/2006/relationships/image" Target="../media/image84.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image" Target="../media/image90.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3.png"/><Relationship Id="rId4" Type="http://schemas.openxmlformats.org/officeDocument/2006/relationships/image" Target="../media/image100.png"/><Relationship Id="rId5" Type="http://schemas.openxmlformats.org/officeDocument/2006/relationships/image" Target="../media/image9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3.png"/><Relationship Id="rId4" Type="http://schemas.openxmlformats.org/officeDocument/2006/relationships/image" Target="../media/image91.png"/><Relationship Id="rId9" Type="http://schemas.openxmlformats.org/officeDocument/2006/relationships/image" Target="../media/image9.png"/><Relationship Id="rId5" Type="http://schemas.openxmlformats.org/officeDocument/2006/relationships/image" Target="../media/image88.png"/><Relationship Id="rId6" Type="http://schemas.openxmlformats.org/officeDocument/2006/relationships/image" Target="../media/image99.png"/><Relationship Id="rId7" Type="http://schemas.openxmlformats.org/officeDocument/2006/relationships/image" Target="../media/image93.png"/><Relationship Id="rId8" Type="http://schemas.openxmlformats.org/officeDocument/2006/relationships/image" Target="../media/image9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3.png"/><Relationship Id="rId4" Type="http://schemas.openxmlformats.org/officeDocument/2006/relationships/image" Target="../media/image100.png"/><Relationship Id="rId5" Type="http://schemas.openxmlformats.org/officeDocument/2006/relationships/image" Target="../media/image9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3.png"/><Relationship Id="rId4" Type="http://schemas.openxmlformats.org/officeDocument/2006/relationships/image" Target="../media/image105.png"/><Relationship Id="rId5" Type="http://schemas.openxmlformats.org/officeDocument/2006/relationships/image" Target="../media/image104.png"/><Relationship Id="rId6" Type="http://schemas.openxmlformats.org/officeDocument/2006/relationships/image" Target="../media/image97.png"/><Relationship Id="rId7" Type="http://schemas.openxmlformats.org/officeDocument/2006/relationships/image" Target="../media/image16.png"/><Relationship Id="rId8" Type="http://schemas.openxmlformats.org/officeDocument/2006/relationships/image" Target="../media/image1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0" l="0" r="0" t="0"/>
          <a:stretch/>
        </p:blipFill>
        <p:spPr>
          <a:xfrm>
            <a:off x="10867208" y="5143500"/>
            <a:ext cx="9316827" cy="6679489"/>
          </a:xfrm>
          <a:prstGeom prst="rect">
            <a:avLst/>
          </a:prstGeom>
          <a:noFill/>
          <a:ln>
            <a:noFill/>
          </a:ln>
        </p:spPr>
      </p:pic>
      <p:pic>
        <p:nvPicPr>
          <p:cNvPr id="89" name="Google Shape;89;p1"/>
          <p:cNvPicPr preferRelativeResize="0"/>
          <p:nvPr/>
        </p:nvPicPr>
        <p:blipFill rotWithShape="1">
          <a:blip r:embed="rId4">
            <a:alphaModFix amt="9999"/>
          </a:blip>
          <a:srcRect b="0" l="0" r="0" t="0"/>
          <a:stretch/>
        </p:blipFill>
        <p:spPr>
          <a:xfrm>
            <a:off x="0" y="-3009900"/>
            <a:ext cx="18288000" cy="18288000"/>
          </a:xfrm>
          <a:prstGeom prst="rect">
            <a:avLst/>
          </a:prstGeom>
          <a:noFill/>
          <a:ln>
            <a:noFill/>
          </a:ln>
        </p:spPr>
      </p:pic>
      <p:pic>
        <p:nvPicPr>
          <p:cNvPr id="90" name="Google Shape;90;p1"/>
          <p:cNvPicPr preferRelativeResize="0"/>
          <p:nvPr/>
        </p:nvPicPr>
        <p:blipFill rotWithShape="1">
          <a:blip r:embed="rId5">
            <a:alphaModFix/>
          </a:blip>
          <a:srcRect b="0" l="0" r="0" t="0"/>
          <a:stretch/>
        </p:blipFill>
        <p:spPr>
          <a:xfrm>
            <a:off x="0" y="6951342"/>
            <a:ext cx="18693800" cy="3738760"/>
          </a:xfrm>
          <a:prstGeom prst="rect">
            <a:avLst/>
          </a:prstGeom>
          <a:noFill/>
          <a:ln>
            <a:noFill/>
          </a:ln>
        </p:spPr>
      </p:pic>
      <p:pic>
        <p:nvPicPr>
          <p:cNvPr id="91" name="Google Shape;91;p1"/>
          <p:cNvPicPr preferRelativeResize="0"/>
          <p:nvPr/>
        </p:nvPicPr>
        <p:blipFill rotWithShape="1">
          <a:blip r:embed="rId6">
            <a:alphaModFix/>
          </a:blip>
          <a:srcRect b="0" l="0" r="0" t="0"/>
          <a:stretch/>
        </p:blipFill>
        <p:spPr>
          <a:xfrm>
            <a:off x="13792200" y="-424661"/>
            <a:ext cx="6951107" cy="2244628"/>
          </a:xfrm>
          <a:prstGeom prst="rect">
            <a:avLst/>
          </a:prstGeom>
          <a:noFill/>
          <a:ln>
            <a:noFill/>
          </a:ln>
        </p:spPr>
      </p:pic>
      <p:pic>
        <p:nvPicPr>
          <p:cNvPr id="92" name="Google Shape;92;p1"/>
          <p:cNvPicPr preferRelativeResize="0"/>
          <p:nvPr/>
        </p:nvPicPr>
        <p:blipFill rotWithShape="1">
          <a:blip r:embed="rId7">
            <a:alphaModFix/>
          </a:blip>
          <a:srcRect b="0" l="0" r="0" t="5138"/>
          <a:stretch/>
        </p:blipFill>
        <p:spPr>
          <a:xfrm>
            <a:off x="-2157726" y="-571500"/>
            <a:ext cx="5369693" cy="1846501"/>
          </a:xfrm>
          <a:prstGeom prst="rect">
            <a:avLst/>
          </a:prstGeom>
          <a:noFill/>
          <a:ln>
            <a:noFill/>
          </a:ln>
        </p:spPr>
      </p:pic>
      <p:sp>
        <p:nvSpPr>
          <p:cNvPr id="93" name="Google Shape;93;p1"/>
          <p:cNvSpPr txBox="1"/>
          <p:nvPr/>
        </p:nvSpPr>
        <p:spPr>
          <a:xfrm>
            <a:off x="4517431" y="2310737"/>
            <a:ext cx="9621521"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4400" u="none" cap="none" strike="noStrike">
                <a:solidFill>
                  <a:schemeClr val="dk1"/>
                </a:solidFill>
                <a:latin typeface="Times New Roman"/>
                <a:ea typeface="Times New Roman"/>
                <a:cs typeface="Times New Roman"/>
                <a:sym typeface="Times New Roman"/>
              </a:rPr>
              <a:t>Quản Lý Dự Án Công Nghệ Thông Tin </a:t>
            </a:r>
            <a:endParaRPr/>
          </a:p>
          <a:p>
            <a:pPr indent="0" lvl="0" marL="0" marR="0" rtl="0" algn="ctr">
              <a:spcBef>
                <a:spcPts val="0"/>
              </a:spcBef>
              <a:spcAft>
                <a:spcPts val="0"/>
              </a:spcAft>
              <a:buNone/>
            </a:pPr>
            <a:r>
              <a:t/>
            </a:r>
            <a:endParaRPr b="0" i="0" sz="4400" u="none" cap="none" strike="noStrike">
              <a:solidFill>
                <a:schemeClr val="dk1"/>
              </a:solidFill>
              <a:latin typeface="Times New Roman"/>
              <a:ea typeface="Times New Roman"/>
              <a:cs typeface="Times New Roman"/>
              <a:sym typeface="Times New Roman"/>
            </a:endParaRPr>
          </a:p>
        </p:txBody>
      </p:sp>
      <p:sp>
        <p:nvSpPr>
          <p:cNvPr id="94" name="Google Shape;94;p1"/>
          <p:cNvSpPr txBox="1"/>
          <p:nvPr/>
        </p:nvSpPr>
        <p:spPr>
          <a:xfrm>
            <a:off x="2286000" y="3454749"/>
            <a:ext cx="14569346" cy="156966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4800" u="none" cap="none" strike="noStrike">
                <a:solidFill>
                  <a:srgbClr val="FF9999"/>
                </a:solidFill>
                <a:latin typeface="Times New Roman"/>
                <a:ea typeface="Times New Roman"/>
                <a:cs typeface="Times New Roman"/>
                <a:sym typeface="Times New Roman"/>
              </a:rPr>
              <a:t>CHỦ ĐỀ: WEBSITE NỘI BỘ CỦA DOANH NGHIỆP</a:t>
            </a:r>
            <a:endParaRPr/>
          </a:p>
          <a:p>
            <a:pPr indent="0" lvl="0" marL="0" marR="0" rtl="0" algn="ctr">
              <a:spcBef>
                <a:spcPts val="0"/>
              </a:spcBef>
              <a:spcAft>
                <a:spcPts val="0"/>
              </a:spcAft>
              <a:buNone/>
            </a:pPr>
            <a:r>
              <a:t/>
            </a:r>
            <a:endParaRPr b="0" i="0" sz="4800" u="none" cap="none" strike="noStrike">
              <a:solidFill>
                <a:schemeClr val="dk1"/>
              </a:solidFill>
              <a:latin typeface="Times New Roman"/>
              <a:ea typeface="Times New Roman"/>
              <a:cs typeface="Times New Roman"/>
              <a:sym typeface="Times New Roman"/>
            </a:endParaRPr>
          </a:p>
        </p:txBody>
      </p:sp>
      <p:sp>
        <p:nvSpPr>
          <p:cNvPr id="95" name="Google Shape;95;p1"/>
          <p:cNvSpPr/>
          <p:nvPr/>
        </p:nvSpPr>
        <p:spPr>
          <a:xfrm>
            <a:off x="5981661" y="470477"/>
            <a:ext cx="6633882" cy="1154627"/>
          </a:xfrm>
          <a:prstGeom prst="roundRect">
            <a:avLst>
              <a:gd fmla="val 16667" name="adj"/>
            </a:avLst>
          </a:prstGeom>
          <a:solidFill>
            <a:srgbClr val="C6C096"/>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96" name="Google Shape;96;p1"/>
          <p:cNvSpPr txBox="1"/>
          <p:nvPr/>
        </p:nvSpPr>
        <p:spPr>
          <a:xfrm>
            <a:off x="5126672" y="632291"/>
            <a:ext cx="80772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800" u="none" cap="none" strike="noStrike">
                <a:solidFill>
                  <a:schemeClr val="dk1"/>
                </a:solidFill>
                <a:latin typeface="Times New Roman"/>
                <a:ea typeface="Times New Roman"/>
                <a:cs typeface="Times New Roman"/>
                <a:sym typeface="Times New Roman"/>
              </a:rPr>
              <a:t>BÁO CÁO ĐỒ ÁN </a:t>
            </a:r>
            <a:endParaRPr/>
          </a:p>
        </p:txBody>
      </p:sp>
      <p:cxnSp>
        <p:nvCxnSpPr>
          <p:cNvPr id="97" name="Google Shape;97;p1"/>
          <p:cNvCxnSpPr/>
          <p:nvPr/>
        </p:nvCxnSpPr>
        <p:spPr>
          <a:xfrm>
            <a:off x="5949983" y="3087775"/>
            <a:ext cx="6633882" cy="0"/>
          </a:xfrm>
          <a:prstGeom prst="straightConnector1">
            <a:avLst/>
          </a:prstGeom>
          <a:noFill/>
          <a:ln cap="flat" cmpd="sng" w="38100">
            <a:solidFill>
              <a:schemeClr val="dk1"/>
            </a:solidFill>
            <a:prstDash val="solid"/>
            <a:round/>
            <a:headEnd len="sm" w="sm" type="none"/>
            <a:tailEnd len="sm" w="sm" type="none"/>
          </a:ln>
          <a:effectLst>
            <a:outerShdw blurRad="40000" rotWithShape="0" dir="5400000" dist="23000">
              <a:srgbClr val="000000">
                <a:alpha val="34901"/>
              </a:srgbClr>
            </a:outerShdw>
          </a:effectLst>
        </p:spPr>
      </p:cxnSp>
      <p:pic>
        <p:nvPicPr>
          <p:cNvPr id="98" name="Google Shape;98;p1"/>
          <p:cNvPicPr preferRelativeResize="0"/>
          <p:nvPr/>
        </p:nvPicPr>
        <p:blipFill rotWithShape="1">
          <a:blip r:embed="rId8">
            <a:alphaModFix/>
          </a:blip>
          <a:srcRect b="0" l="0" r="0" t="0"/>
          <a:stretch/>
        </p:blipFill>
        <p:spPr>
          <a:xfrm rot="-1884542">
            <a:off x="-940047" y="2946533"/>
            <a:ext cx="4920879" cy="1673768"/>
          </a:xfrm>
          <a:prstGeom prst="rect">
            <a:avLst/>
          </a:prstGeom>
          <a:noFill/>
          <a:ln>
            <a:noFill/>
          </a:ln>
        </p:spPr>
      </p:pic>
      <p:pic>
        <p:nvPicPr>
          <p:cNvPr id="99" name="Google Shape;99;p1"/>
          <p:cNvPicPr preferRelativeResize="0"/>
          <p:nvPr/>
        </p:nvPicPr>
        <p:blipFill rotWithShape="1">
          <a:blip r:embed="rId9">
            <a:alphaModFix/>
          </a:blip>
          <a:srcRect b="0" l="0" r="0" t="0"/>
          <a:stretch/>
        </p:blipFill>
        <p:spPr>
          <a:xfrm flipH="1" rot="-837455">
            <a:off x="14785655" y="1736845"/>
            <a:ext cx="3684396" cy="2938115"/>
          </a:xfrm>
          <a:prstGeom prst="rect">
            <a:avLst/>
          </a:prstGeom>
          <a:noFill/>
          <a:ln>
            <a:noFill/>
          </a:ln>
        </p:spPr>
      </p:pic>
      <p:sp>
        <p:nvSpPr>
          <p:cNvPr id="100" name="Google Shape;100;p1"/>
          <p:cNvSpPr txBox="1"/>
          <p:nvPr/>
        </p:nvSpPr>
        <p:spPr>
          <a:xfrm>
            <a:off x="2761006" y="5391382"/>
            <a:ext cx="7598375"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rgbClr val="953734"/>
                </a:solidFill>
                <a:latin typeface="Times New Roman"/>
                <a:ea typeface="Times New Roman"/>
                <a:cs typeface="Times New Roman"/>
                <a:sym typeface="Times New Roman"/>
              </a:rPr>
              <a:t>Nhóm: MNSD</a:t>
            </a:r>
            <a:endParaRPr/>
          </a:p>
          <a:p>
            <a:pPr indent="0" lvl="0" marL="0" marR="0" rtl="0" algn="l">
              <a:spcBef>
                <a:spcPts val="0"/>
              </a:spcBef>
              <a:spcAft>
                <a:spcPts val="0"/>
              </a:spcAft>
              <a:buNone/>
            </a:pPr>
            <a:r>
              <a:rPr lang="en-US" sz="3200">
                <a:solidFill>
                  <a:srgbClr val="953734"/>
                </a:solidFill>
                <a:latin typeface="Times New Roman"/>
                <a:ea typeface="Times New Roman"/>
                <a:cs typeface="Times New Roman"/>
                <a:sym typeface="Times New Roman"/>
              </a:rPr>
              <a:t>Giảng viên phụ trách: Thầy Tạ Việt Phương</a:t>
            </a:r>
            <a:endParaRPr sz="3200">
              <a:solidFill>
                <a:srgbClr val="953734"/>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9"/>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206" name="Google Shape;206;p9"/>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2. Quản Lý Dự Án</a:t>
            </a:r>
            <a:endParaRPr b="1" sz="4800">
              <a:solidFill>
                <a:srgbClr val="7A5A23"/>
              </a:solidFill>
              <a:latin typeface="Times New Roman"/>
              <a:ea typeface="Times New Roman"/>
              <a:cs typeface="Times New Roman"/>
              <a:sym typeface="Times New Roman"/>
            </a:endParaRPr>
          </a:p>
        </p:txBody>
      </p:sp>
      <p:sp>
        <p:nvSpPr>
          <p:cNvPr id="207" name="Google Shape;207;p9"/>
          <p:cNvSpPr txBox="1"/>
          <p:nvPr/>
        </p:nvSpPr>
        <p:spPr>
          <a:xfrm>
            <a:off x="184675" y="1120713"/>
            <a:ext cx="4844525"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Khảo sát hiện trạng</a:t>
            </a:r>
            <a:endParaRPr b="1" sz="3000">
              <a:solidFill>
                <a:schemeClr val="dk1"/>
              </a:solidFill>
              <a:latin typeface="Times New Roman"/>
              <a:ea typeface="Times New Roman"/>
              <a:cs typeface="Times New Roman"/>
              <a:sym typeface="Times New Roman"/>
            </a:endParaRPr>
          </a:p>
        </p:txBody>
      </p:sp>
      <p:pic>
        <p:nvPicPr>
          <p:cNvPr id="208" name="Google Shape;208;p9"/>
          <p:cNvPicPr preferRelativeResize="0"/>
          <p:nvPr/>
        </p:nvPicPr>
        <p:blipFill rotWithShape="1">
          <a:blip r:embed="rId4">
            <a:alphaModFix/>
          </a:blip>
          <a:srcRect b="0" l="0" r="0" t="0"/>
          <a:stretch/>
        </p:blipFill>
        <p:spPr>
          <a:xfrm>
            <a:off x="8686800" y="2093839"/>
            <a:ext cx="8420220" cy="7482647"/>
          </a:xfrm>
          <a:prstGeom prst="rect">
            <a:avLst/>
          </a:prstGeom>
          <a:noFill/>
          <a:ln>
            <a:noFill/>
          </a:ln>
        </p:spPr>
      </p:pic>
      <p:pic>
        <p:nvPicPr>
          <p:cNvPr id="209" name="Google Shape;209;p9"/>
          <p:cNvPicPr preferRelativeResize="0"/>
          <p:nvPr/>
        </p:nvPicPr>
        <p:blipFill>
          <a:blip r:embed="rId5">
            <a:alphaModFix/>
          </a:blip>
          <a:stretch>
            <a:fillRect/>
          </a:stretch>
        </p:blipFill>
        <p:spPr>
          <a:xfrm>
            <a:off x="379500" y="1970925"/>
            <a:ext cx="8307300" cy="76055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10"/>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215" name="Google Shape;215;p10"/>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2. Quản Lý Dự Án</a:t>
            </a:r>
            <a:endParaRPr b="1" sz="4800">
              <a:solidFill>
                <a:srgbClr val="7A5A23"/>
              </a:solidFill>
              <a:latin typeface="Times New Roman"/>
              <a:ea typeface="Times New Roman"/>
              <a:cs typeface="Times New Roman"/>
              <a:sym typeface="Times New Roman"/>
            </a:endParaRPr>
          </a:p>
        </p:txBody>
      </p:sp>
      <p:sp>
        <p:nvSpPr>
          <p:cNvPr id="216" name="Google Shape;216;p10"/>
          <p:cNvSpPr txBox="1"/>
          <p:nvPr/>
        </p:nvSpPr>
        <p:spPr>
          <a:xfrm>
            <a:off x="184675" y="1120713"/>
            <a:ext cx="4844525"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Business Case</a:t>
            </a:r>
            <a:endParaRPr/>
          </a:p>
        </p:txBody>
      </p:sp>
      <p:pic>
        <p:nvPicPr>
          <p:cNvPr id="217" name="Google Shape;217;p10"/>
          <p:cNvPicPr preferRelativeResize="0"/>
          <p:nvPr/>
        </p:nvPicPr>
        <p:blipFill rotWithShape="1">
          <a:blip r:embed="rId4">
            <a:alphaModFix/>
          </a:blip>
          <a:srcRect b="0" l="0" r="0" t="9264"/>
          <a:stretch/>
        </p:blipFill>
        <p:spPr>
          <a:xfrm>
            <a:off x="0" y="1839450"/>
            <a:ext cx="8534700" cy="7495050"/>
          </a:xfrm>
          <a:prstGeom prst="rect">
            <a:avLst/>
          </a:prstGeom>
          <a:noFill/>
          <a:ln>
            <a:noFill/>
          </a:ln>
        </p:spPr>
      </p:pic>
      <p:pic>
        <p:nvPicPr>
          <p:cNvPr id="218" name="Google Shape;218;p10"/>
          <p:cNvPicPr preferRelativeResize="0"/>
          <p:nvPr/>
        </p:nvPicPr>
        <p:blipFill rotWithShape="1">
          <a:blip r:embed="rId5">
            <a:alphaModFix/>
          </a:blip>
          <a:srcRect b="0" l="0" r="0" t="0"/>
          <a:stretch/>
        </p:blipFill>
        <p:spPr>
          <a:xfrm>
            <a:off x="8534707" y="1907356"/>
            <a:ext cx="9601229" cy="74271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g24e5ae27fec_4_0"/>
          <p:cNvPicPr preferRelativeResize="0"/>
          <p:nvPr/>
        </p:nvPicPr>
        <p:blipFill rotWithShape="1">
          <a:blip r:embed="rId3">
            <a:alphaModFix amt="10000"/>
          </a:blip>
          <a:srcRect b="0" l="0" r="0" t="0"/>
          <a:stretch/>
        </p:blipFill>
        <p:spPr>
          <a:xfrm>
            <a:off x="0" y="-4000500"/>
            <a:ext cx="18288000" cy="18288000"/>
          </a:xfrm>
          <a:prstGeom prst="rect">
            <a:avLst/>
          </a:prstGeom>
          <a:noFill/>
          <a:ln>
            <a:noFill/>
          </a:ln>
        </p:spPr>
      </p:pic>
      <p:sp>
        <p:nvSpPr>
          <p:cNvPr id="224" name="Google Shape;224;g24e5ae27fec_4_0"/>
          <p:cNvSpPr txBox="1"/>
          <p:nvPr/>
        </p:nvSpPr>
        <p:spPr>
          <a:xfrm>
            <a:off x="-30480" y="21789"/>
            <a:ext cx="18166500" cy="738900"/>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2. Quản Lý Dự Án</a:t>
            </a:r>
            <a:endParaRPr b="1" sz="4800">
              <a:solidFill>
                <a:srgbClr val="7A5A23"/>
              </a:solidFill>
              <a:latin typeface="Times New Roman"/>
              <a:ea typeface="Times New Roman"/>
              <a:cs typeface="Times New Roman"/>
              <a:sym typeface="Times New Roman"/>
            </a:endParaRPr>
          </a:p>
        </p:txBody>
      </p:sp>
      <p:sp>
        <p:nvSpPr>
          <p:cNvPr id="225" name="Google Shape;225;g24e5ae27fec_4_0"/>
          <p:cNvSpPr txBox="1"/>
          <p:nvPr/>
        </p:nvSpPr>
        <p:spPr>
          <a:xfrm>
            <a:off x="122025" y="632038"/>
            <a:ext cx="48444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Business Case</a:t>
            </a:r>
            <a:endParaRPr/>
          </a:p>
        </p:txBody>
      </p:sp>
      <p:pic>
        <p:nvPicPr>
          <p:cNvPr id="226" name="Google Shape;226;g24e5ae27fec_4_0"/>
          <p:cNvPicPr preferRelativeResize="0"/>
          <p:nvPr/>
        </p:nvPicPr>
        <p:blipFill>
          <a:blip r:embed="rId4">
            <a:alphaModFix/>
          </a:blip>
          <a:stretch>
            <a:fillRect/>
          </a:stretch>
        </p:blipFill>
        <p:spPr>
          <a:xfrm>
            <a:off x="184675" y="1309200"/>
            <a:ext cx="8860650" cy="8645575"/>
          </a:xfrm>
          <a:prstGeom prst="rect">
            <a:avLst/>
          </a:prstGeom>
          <a:noFill/>
          <a:ln>
            <a:noFill/>
          </a:ln>
        </p:spPr>
      </p:pic>
      <p:pic>
        <p:nvPicPr>
          <p:cNvPr id="227" name="Google Shape;227;g24e5ae27fec_4_0"/>
          <p:cNvPicPr preferRelativeResize="0"/>
          <p:nvPr/>
        </p:nvPicPr>
        <p:blipFill>
          <a:blip r:embed="rId5">
            <a:alphaModFix/>
          </a:blip>
          <a:stretch>
            <a:fillRect/>
          </a:stretch>
        </p:blipFill>
        <p:spPr>
          <a:xfrm>
            <a:off x="9897375" y="920775"/>
            <a:ext cx="8445100" cy="9198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12"/>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233" name="Google Shape;233;p12"/>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2. Quản Lý Dự Án</a:t>
            </a:r>
            <a:endParaRPr b="1" sz="4800">
              <a:solidFill>
                <a:srgbClr val="7A5A23"/>
              </a:solidFill>
              <a:latin typeface="Times New Roman"/>
              <a:ea typeface="Times New Roman"/>
              <a:cs typeface="Times New Roman"/>
              <a:sym typeface="Times New Roman"/>
            </a:endParaRPr>
          </a:p>
        </p:txBody>
      </p:sp>
      <p:sp>
        <p:nvSpPr>
          <p:cNvPr id="234" name="Google Shape;234;p12"/>
          <p:cNvSpPr txBox="1"/>
          <p:nvPr/>
        </p:nvSpPr>
        <p:spPr>
          <a:xfrm>
            <a:off x="152400" y="995536"/>
            <a:ext cx="4844525"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Phương án thực hiện</a:t>
            </a:r>
            <a:endParaRPr b="1" sz="3000">
              <a:solidFill>
                <a:schemeClr val="dk1"/>
              </a:solidFill>
              <a:latin typeface="Times New Roman"/>
              <a:ea typeface="Times New Roman"/>
              <a:cs typeface="Times New Roman"/>
              <a:sym typeface="Times New Roman"/>
            </a:endParaRPr>
          </a:p>
        </p:txBody>
      </p:sp>
      <p:pic>
        <p:nvPicPr>
          <p:cNvPr id="235" name="Google Shape;235;p12"/>
          <p:cNvPicPr preferRelativeResize="0"/>
          <p:nvPr/>
        </p:nvPicPr>
        <p:blipFill rotWithShape="1">
          <a:blip r:embed="rId4">
            <a:alphaModFix/>
          </a:blip>
          <a:srcRect b="0" l="0" r="0" t="0"/>
          <a:stretch/>
        </p:blipFill>
        <p:spPr>
          <a:xfrm>
            <a:off x="4996925" y="995536"/>
            <a:ext cx="8915400" cy="9205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13"/>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241" name="Google Shape;241;p13"/>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2. Quản Lý Dự Án</a:t>
            </a:r>
            <a:endParaRPr b="1" sz="4800">
              <a:solidFill>
                <a:srgbClr val="7A5A23"/>
              </a:solidFill>
              <a:latin typeface="Times New Roman"/>
              <a:ea typeface="Times New Roman"/>
              <a:cs typeface="Times New Roman"/>
              <a:sym typeface="Times New Roman"/>
            </a:endParaRPr>
          </a:p>
        </p:txBody>
      </p:sp>
      <p:sp>
        <p:nvSpPr>
          <p:cNvPr id="242" name="Google Shape;242;p13"/>
          <p:cNvSpPr txBox="1"/>
          <p:nvPr/>
        </p:nvSpPr>
        <p:spPr>
          <a:xfrm>
            <a:off x="152400" y="995536"/>
            <a:ext cx="4844525"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Phương án thực hiện</a:t>
            </a:r>
            <a:endParaRPr b="1" sz="3000">
              <a:solidFill>
                <a:schemeClr val="dk1"/>
              </a:solidFill>
              <a:latin typeface="Times New Roman"/>
              <a:ea typeface="Times New Roman"/>
              <a:cs typeface="Times New Roman"/>
              <a:sym typeface="Times New Roman"/>
            </a:endParaRPr>
          </a:p>
        </p:txBody>
      </p:sp>
      <p:pic>
        <p:nvPicPr>
          <p:cNvPr id="243" name="Google Shape;243;p13"/>
          <p:cNvPicPr preferRelativeResize="0"/>
          <p:nvPr/>
        </p:nvPicPr>
        <p:blipFill rotWithShape="1">
          <a:blip r:embed="rId4">
            <a:alphaModFix/>
          </a:blip>
          <a:srcRect b="0" l="0" r="0" t="0"/>
          <a:stretch/>
        </p:blipFill>
        <p:spPr>
          <a:xfrm>
            <a:off x="4495800" y="995536"/>
            <a:ext cx="9633475" cy="91571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14"/>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249" name="Google Shape;249;p14"/>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2. Quản Lý Dự Án</a:t>
            </a:r>
            <a:endParaRPr b="1" sz="4800">
              <a:solidFill>
                <a:srgbClr val="7A5A23"/>
              </a:solidFill>
              <a:latin typeface="Times New Roman"/>
              <a:ea typeface="Times New Roman"/>
              <a:cs typeface="Times New Roman"/>
              <a:sym typeface="Times New Roman"/>
            </a:endParaRPr>
          </a:p>
        </p:txBody>
      </p:sp>
      <p:sp>
        <p:nvSpPr>
          <p:cNvPr id="250" name="Google Shape;250;p14"/>
          <p:cNvSpPr txBox="1"/>
          <p:nvPr/>
        </p:nvSpPr>
        <p:spPr>
          <a:xfrm>
            <a:off x="152400" y="995536"/>
            <a:ext cx="4844525"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Phương án thực hiện</a:t>
            </a:r>
            <a:endParaRPr b="1" sz="3000">
              <a:solidFill>
                <a:schemeClr val="dk1"/>
              </a:solidFill>
              <a:latin typeface="Times New Roman"/>
              <a:ea typeface="Times New Roman"/>
              <a:cs typeface="Times New Roman"/>
              <a:sym typeface="Times New Roman"/>
            </a:endParaRPr>
          </a:p>
        </p:txBody>
      </p:sp>
      <p:pic>
        <p:nvPicPr>
          <p:cNvPr id="251" name="Google Shape;251;p14"/>
          <p:cNvPicPr preferRelativeResize="0"/>
          <p:nvPr/>
        </p:nvPicPr>
        <p:blipFill rotWithShape="1">
          <a:blip r:embed="rId4">
            <a:alphaModFix/>
          </a:blip>
          <a:srcRect b="0" l="0" r="0" t="0"/>
          <a:stretch/>
        </p:blipFill>
        <p:spPr>
          <a:xfrm>
            <a:off x="4502689" y="1003156"/>
            <a:ext cx="9100077" cy="907098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15"/>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257" name="Google Shape;257;p15"/>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2. Quản Lý Dự Án</a:t>
            </a:r>
            <a:endParaRPr b="1" sz="4800">
              <a:solidFill>
                <a:srgbClr val="7A5A23"/>
              </a:solidFill>
              <a:latin typeface="Times New Roman"/>
              <a:ea typeface="Times New Roman"/>
              <a:cs typeface="Times New Roman"/>
              <a:sym typeface="Times New Roman"/>
            </a:endParaRPr>
          </a:p>
        </p:txBody>
      </p:sp>
      <p:sp>
        <p:nvSpPr>
          <p:cNvPr id="258" name="Google Shape;258;p15"/>
          <p:cNvSpPr txBox="1"/>
          <p:nvPr/>
        </p:nvSpPr>
        <p:spPr>
          <a:xfrm>
            <a:off x="152400" y="995536"/>
            <a:ext cx="48444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Quản lý chi phí </a:t>
            </a:r>
            <a:endParaRPr/>
          </a:p>
        </p:txBody>
      </p:sp>
      <p:pic>
        <p:nvPicPr>
          <p:cNvPr id="259" name="Google Shape;259;p15"/>
          <p:cNvPicPr preferRelativeResize="0"/>
          <p:nvPr/>
        </p:nvPicPr>
        <p:blipFill rotWithShape="1">
          <a:blip r:embed="rId4">
            <a:alphaModFix/>
          </a:blip>
          <a:srcRect b="0" l="0" r="0" t="0"/>
          <a:stretch/>
        </p:blipFill>
        <p:spPr>
          <a:xfrm>
            <a:off x="4267200" y="995536"/>
            <a:ext cx="9328677" cy="919137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16"/>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265" name="Google Shape;265;p16"/>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2. Quản Lý Dự Án</a:t>
            </a:r>
            <a:endParaRPr b="1" sz="4800">
              <a:solidFill>
                <a:srgbClr val="7A5A23"/>
              </a:solidFill>
              <a:latin typeface="Times New Roman"/>
              <a:ea typeface="Times New Roman"/>
              <a:cs typeface="Times New Roman"/>
              <a:sym typeface="Times New Roman"/>
            </a:endParaRPr>
          </a:p>
        </p:txBody>
      </p:sp>
      <p:sp>
        <p:nvSpPr>
          <p:cNvPr id="266" name="Google Shape;266;p16"/>
          <p:cNvSpPr txBox="1"/>
          <p:nvPr/>
        </p:nvSpPr>
        <p:spPr>
          <a:xfrm>
            <a:off x="184675" y="1120713"/>
            <a:ext cx="4844525"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Kế hoạch quản lý rủi ro</a:t>
            </a:r>
            <a:endParaRPr b="1" sz="3000">
              <a:solidFill>
                <a:schemeClr val="dk1"/>
              </a:solidFill>
              <a:latin typeface="Times New Roman"/>
              <a:ea typeface="Times New Roman"/>
              <a:cs typeface="Times New Roman"/>
              <a:sym typeface="Times New Roman"/>
            </a:endParaRPr>
          </a:p>
        </p:txBody>
      </p:sp>
      <p:pic>
        <p:nvPicPr>
          <p:cNvPr id="267" name="Google Shape;267;p16"/>
          <p:cNvPicPr preferRelativeResize="0"/>
          <p:nvPr/>
        </p:nvPicPr>
        <p:blipFill rotWithShape="1">
          <a:blip r:embed="rId4">
            <a:alphaModFix/>
          </a:blip>
          <a:srcRect b="0" l="0" r="0" t="0"/>
          <a:stretch/>
        </p:blipFill>
        <p:spPr>
          <a:xfrm>
            <a:off x="304800" y="1847650"/>
            <a:ext cx="7848600" cy="7486850"/>
          </a:xfrm>
          <a:prstGeom prst="rect">
            <a:avLst/>
          </a:prstGeom>
          <a:noFill/>
          <a:ln>
            <a:noFill/>
          </a:ln>
        </p:spPr>
      </p:pic>
      <p:pic>
        <p:nvPicPr>
          <p:cNvPr id="268" name="Google Shape;268;p16"/>
          <p:cNvPicPr preferRelativeResize="0"/>
          <p:nvPr/>
        </p:nvPicPr>
        <p:blipFill rotWithShape="1">
          <a:blip r:embed="rId5">
            <a:alphaModFix/>
          </a:blip>
          <a:srcRect b="0" l="0" r="0" t="0"/>
          <a:stretch/>
        </p:blipFill>
        <p:spPr>
          <a:xfrm>
            <a:off x="8455192" y="1847650"/>
            <a:ext cx="9680744" cy="7486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17"/>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274" name="Google Shape;274;p17"/>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2. Quản Lý Dự Án</a:t>
            </a:r>
            <a:endParaRPr b="1" sz="4800">
              <a:solidFill>
                <a:srgbClr val="7A5A23"/>
              </a:solidFill>
              <a:latin typeface="Times New Roman"/>
              <a:ea typeface="Times New Roman"/>
              <a:cs typeface="Times New Roman"/>
              <a:sym typeface="Times New Roman"/>
            </a:endParaRPr>
          </a:p>
        </p:txBody>
      </p:sp>
      <p:sp>
        <p:nvSpPr>
          <p:cNvPr id="275" name="Google Shape;275;p17"/>
          <p:cNvSpPr txBox="1"/>
          <p:nvPr/>
        </p:nvSpPr>
        <p:spPr>
          <a:xfrm>
            <a:off x="110900" y="1182575"/>
            <a:ext cx="2207700" cy="1477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Phương án đối phó thay đổi</a:t>
            </a:r>
            <a:endParaRPr b="1" sz="3000">
              <a:solidFill>
                <a:schemeClr val="dk1"/>
              </a:solidFill>
              <a:latin typeface="Times New Roman"/>
              <a:ea typeface="Times New Roman"/>
              <a:cs typeface="Times New Roman"/>
              <a:sym typeface="Times New Roman"/>
            </a:endParaRPr>
          </a:p>
        </p:txBody>
      </p:sp>
      <p:pic>
        <p:nvPicPr>
          <p:cNvPr id="276" name="Google Shape;276;p17"/>
          <p:cNvPicPr preferRelativeResize="0"/>
          <p:nvPr/>
        </p:nvPicPr>
        <p:blipFill rotWithShape="1">
          <a:blip r:embed="rId4">
            <a:alphaModFix/>
          </a:blip>
          <a:srcRect b="0" l="0" r="0" t="0"/>
          <a:stretch/>
        </p:blipFill>
        <p:spPr>
          <a:xfrm>
            <a:off x="3797550" y="952500"/>
            <a:ext cx="13885801" cy="9185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g24e5ae27fec_1_10"/>
          <p:cNvPicPr preferRelativeResize="0"/>
          <p:nvPr/>
        </p:nvPicPr>
        <p:blipFill rotWithShape="1">
          <a:blip r:embed="rId3">
            <a:alphaModFix amt="10000"/>
          </a:blip>
          <a:srcRect b="0" l="0" r="0" t="0"/>
          <a:stretch/>
        </p:blipFill>
        <p:spPr>
          <a:xfrm>
            <a:off x="0" y="-4000500"/>
            <a:ext cx="18288000" cy="18288000"/>
          </a:xfrm>
          <a:prstGeom prst="rect">
            <a:avLst/>
          </a:prstGeom>
          <a:noFill/>
          <a:ln>
            <a:noFill/>
          </a:ln>
        </p:spPr>
      </p:pic>
      <p:sp>
        <p:nvSpPr>
          <p:cNvPr id="282" name="Google Shape;282;g24e5ae27fec_1_10"/>
          <p:cNvSpPr txBox="1"/>
          <p:nvPr/>
        </p:nvSpPr>
        <p:spPr>
          <a:xfrm>
            <a:off x="-30480" y="21789"/>
            <a:ext cx="18166500" cy="738900"/>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2. Quản Lý Dự Án</a:t>
            </a:r>
            <a:endParaRPr b="1" sz="4800">
              <a:solidFill>
                <a:srgbClr val="7A5A23"/>
              </a:solidFill>
              <a:latin typeface="Times New Roman"/>
              <a:ea typeface="Times New Roman"/>
              <a:cs typeface="Times New Roman"/>
              <a:sym typeface="Times New Roman"/>
            </a:endParaRPr>
          </a:p>
        </p:txBody>
      </p:sp>
      <p:sp>
        <p:nvSpPr>
          <p:cNvPr id="283" name="Google Shape;283;g24e5ae27fec_1_10"/>
          <p:cNvSpPr txBox="1"/>
          <p:nvPr/>
        </p:nvSpPr>
        <p:spPr>
          <a:xfrm>
            <a:off x="538150" y="2087225"/>
            <a:ext cx="2092800" cy="1477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Phương án đối phó thay đổi</a:t>
            </a:r>
            <a:endParaRPr b="1" sz="3000">
              <a:solidFill>
                <a:schemeClr val="dk1"/>
              </a:solidFill>
              <a:latin typeface="Times New Roman"/>
              <a:ea typeface="Times New Roman"/>
              <a:cs typeface="Times New Roman"/>
              <a:sym typeface="Times New Roman"/>
            </a:endParaRPr>
          </a:p>
        </p:txBody>
      </p:sp>
      <p:pic>
        <p:nvPicPr>
          <p:cNvPr id="284" name="Google Shape;284;g24e5ae27fec_1_10"/>
          <p:cNvPicPr preferRelativeResize="0"/>
          <p:nvPr/>
        </p:nvPicPr>
        <p:blipFill>
          <a:blip r:embed="rId4">
            <a:alphaModFix/>
          </a:blip>
          <a:stretch>
            <a:fillRect/>
          </a:stretch>
        </p:blipFill>
        <p:spPr>
          <a:xfrm>
            <a:off x="3321000" y="1182150"/>
            <a:ext cx="14592399" cy="89559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pic>
        <p:nvPicPr>
          <p:cNvPr id="106" name="Google Shape;106;p2"/>
          <p:cNvPicPr preferRelativeResize="0"/>
          <p:nvPr/>
        </p:nvPicPr>
        <p:blipFill rotWithShape="1">
          <a:blip r:embed="rId4">
            <a:alphaModFix/>
          </a:blip>
          <a:srcRect b="0" l="0" r="0" t="0"/>
          <a:stretch/>
        </p:blipFill>
        <p:spPr>
          <a:xfrm>
            <a:off x="-533400" y="8876302"/>
            <a:ext cx="12098950" cy="2601274"/>
          </a:xfrm>
          <a:prstGeom prst="rect">
            <a:avLst/>
          </a:prstGeom>
          <a:noFill/>
          <a:ln>
            <a:noFill/>
          </a:ln>
        </p:spPr>
      </p:pic>
      <p:sp>
        <p:nvSpPr>
          <p:cNvPr id="107" name="Google Shape;107;p2"/>
          <p:cNvSpPr txBox="1"/>
          <p:nvPr/>
        </p:nvSpPr>
        <p:spPr>
          <a:xfrm>
            <a:off x="838200" y="2228353"/>
            <a:ext cx="7746883" cy="4445438"/>
          </a:xfrm>
          <a:prstGeom prst="rect">
            <a:avLst/>
          </a:prstGeom>
          <a:noFill/>
          <a:ln>
            <a:noFill/>
          </a:ln>
        </p:spPr>
        <p:txBody>
          <a:bodyPr anchorCtr="0" anchor="t" bIns="0" lIns="0" spcFirstLastPara="1" rIns="0" wrap="square" tIns="13325">
            <a:spAutoFit/>
          </a:bodyPr>
          <a:lstStyle/>
          <a:p>
            <a:pPr indent="0" lvl="0" marL="0" marR="0" rtl="0" algn="l">
              <a:spcBef>
                <a:spcPts val="2400"/>
              </a:spcBef>
              <a:spcAft>
                <a:spcPts val="0"/>
              </a:spcAft>
              <a:buNone/>
            </a:pPr>
            <a:r>
              <a:rPr lang="en-US" sz="3000">
                <a:solidFill>
                  <a:srgbClr val="494429"/>
                </a:solidFill>
                <a:latin typeface="Times New Roman"/>
                <a:ea typeface="Times New Roman"/>
                <a:cs typeface="Times New Roman"/>
                <a:sym typeface="Times New Roman"/>
              </a:rPr>
              <a:t>Trần Hoàng Phúc – 21522479 </a:t>
            </a:r>
            <a:endParaRPr i="0" sz="3000" u="none" cap="none" strike="noStrike">
              <a:solidFill>
                <a:srgbClr val="494429"/>
              </a:solidFill>
              <a:latin typeface="Times New Roman"/>
              <a:ea typeface="Times New Roman"/>
              <a:cs typeface="Times New Roman"/>
              <a:sym typeface="Times New Roman"/>
            </a:endParaRPr>
          </a:p>
          <a:p>
            <a:pPr indent="0" lvl="0" marL="0" marR="0" rtl="0" algn="l">
              <a:spcBef>
                <a:spcPts val="2400"/>
              </a:spcBef>
              <a:spcAft>
                <a:spcPts val="0"/>
              </a:spcAft>
              <a:buClr>
                <a:srgbClr val="494429"/>
              </a:buClr>
              <a:buSzPts val="3000"/>
              <a:buFont typeface="Times New Roman"/>
              <a:buNone/>
            </a:pPr>
            <a:r>
              <a:rPr i="0" lang="en-US" sz="3000" u="none" cap="none" strike="noStrike">
                <a:solidFill>
                  <a:srgbClr val="494429"/>
                </a:solidFill>
                <a:latin typeface="Times New Roman"/>
                <a:ea typeface="Times New Roman"/>
                <a:cs typeface="Times New Roman"/>
                <a:sym typeface="Times New Roman"/>
              </a:rPr>
              <a:t>Nguyễn Việt Hoàng - 21522095</a:t>
            </a:r>
            <a:endParaRPr sz="3000">
              <a:solidFill>
                <a:srgbClr val="494429"/>
              </a:solidFill>
              <a:latin typeface="Times New Roman"/>
              <a:ea typeface="Times New Roman"/>
              <a:cs typeface="Times New Roman"/>
              <a:sym typeface="Times New Roman"/>
            </a:endParaRPr>
          </a:p>
          <a:p>
            <a:pPr indent="0" lvl="0" marL="0" marR="0" rtl="0" algn="l">
              <a:spcBef>
                <a:spcPts val="2400"/>
              </a:spcBef>
              <a:spcAft>
                <a:spcPts val="0"/>
              </a:spcAft>
              <a:buClr>
                <a:srgbClr val="494429"/>
              </a:buClr>
              <a:buSzPts val="3000"/>
              <a:buFont typeface="Times New Roman"/>
              <a:buNone/>
            </a:pPr>
            <a:r>
              <a:rPr i="0" lang="en-US" sz="3000" u="none" cap="none" strike="noStrike">
                <a:solidFill>
                  <a:srgbClr val="494429"/>
                </a:solidFill>
                <a:latin typeface="Times New Roman"/>
                <a:ea typeface="Times New Roman"/>
                <a:cs typeface="Times New Roman"/>
                <a:sym typeface="Times New Roman"/>
              </a:rPr>
              <a:t>Lê Bá Nhất Long – 21522300</a:t>
            </a:r>
            <a:endParaRPr/>
          </a:p>
          <a:p>
            <a:pPr indent="0" lvl="0" marL="0" marR="0" rtl="0" algn="l">
              <a:spcBef>
                <a:spcPts val="2400"/>
              </a:spcBef>
              <a:spcAft>
                <a:spcPts val="0"/>
              </a:spcAft>
              <a:buNone/>
            </a:pPr>
            <a:r>
              <a:rPr lang="en-US" sz="3000">
                <a:solidFill>
                  <a:srgbClr val="494429"/>
                </a:solidFill>
                <a:latin typeface="Times New Roman"/>
                <a:ea typeface="Times New Roman"/>
                <a:cs typeface="Times New Roman"/>
                <a:sym typeface="Times New Roman"/>
              </a:rPr>
              <a:t>Huỳnh Lê Phong – 21520086</a:t>
            </a:r>
            <a:endParaRPr/>
          </a:p>
          <a:p>
            <a:pPr indent="0" lvl="0" marL="0" marR="0" rtl="0" algn="l">
              <a:spcBef>
                <a:spcPts val="2400"/>
              </a:spcBef>
              <a:spcAft>
                <a:spcPts val="0"/>
              </a:spcAft>
              <a:buNone/>
            </a:pPr>
            <a:r>
              <a:rPr lang="en-US" sz="3000">
                <a:solidFill>
                  <a:srgbClr val="494429"/>
                </a:solidFill>
                <a:latin typeface="Times New Roman"/>
                <a:ea typeface="Times New Roman"/>
                <a:cs typeface="Times New Roman"/>
                <a:sym typeface="Times New Roman"/>
              </a:rPr>
              <a:t>Nguyễn Quốc Trạng - 21521556</a:t>
            </a:r>
            <a:endParaRPr sz="3000">
              <a:solidFill>
                <a:srgbClr val="494429"/>
              </a:solidFill>
              <a:latin typeface="Times New Roman"/>
              <a:ea typeface="Times New Roman"/>
              <a:cs typeface="Times New Roman"/>
              <a:sym typeface="Times New Roman"/>
            </a:endParaRPr>
          </a:p>
          <a:p>
            <a:pPr indent="0" lvl="0" marL="0" marR="0" rtl="0" algn="l">
              <a:spcBef>
                <a:spcPts val="2400"/>
              </a:spcBef>
              <a:spcAft>
                <a:spcPts val="0"/>
              </a:spcAft>
              <a:buClr>
                <a:schemeClr val="dk1"/>
              </a:buClr>
              <a:buSzPts val="1800"/>
              <a:buFont typeface="Calibri"/>
              <a:buNone/>
            </a:pPr>
            <a:r>
              <a:t/>
            </a:r>
            <a:endParaRPr b="1" sz="1800">
              <a:solidFill>
                <a:srgbClr val="76923C"/>
              </a:solidFill>
              <a:latin typeface="Calibri"/>
              <a:ea typeface="Calibri"/>
              <a:cs typeface="Calibri"/>
              <a:sym typeface="Calibri"/>
            </a:endParaRPr>
          </a:p>
        </p:txBody>
      </p:sp>
      <p:sp>
        <p:nvSpPr>
          <p:cNvPr id="108" name="Google Shape;108;p2"/>
          <p:cNvSpPr txBox="1"/>
          <p:nvPr/>
        </p:nvSpPr>
        <p:spPr>
          <a:xfrm>
            <a:off x="-838200" y="800100"/>
            <a:ext cx="7746883" cy="943010"/>
          </a:xfrm>
          <a:prstGeom prst="rect">
            <a:avLst/>
          </a:prstGeom>
          <a:noFill/>
          <a:ln>
            <a:noFill/>
          </a:ln>
        </p:spPr>
        <p:txBody>
          <a:bodyPr anchorCtr="0" anchor="t" bIns="0" lIns="0" spcFirstLastPara="1" rIns="0" wrap="square" tIns="259075">
            <a:spAutoFit/>
          </a:bodyPr>
          <a:lstStyle/>
          <a:p>
            <a:pPr indent="0" lvl="0" marL="227965" marR="0" rtl="0" algn="ctr">
              <a:lnSpc>
                <a:spcPct val="81927"/>
              </a:lnSpc>
              <a:spcBef>
                <a:spcPts val="0"/>
              </a:spcBef>
              <a:spcAft>
                <a:spcPts val="0"/>
              </a:spcAft>
              <a:buClr>
                <a:srgbClr val="938953"/>
              </a:buClr>
              <a:buSzPts val="5400"/>
              <a:buFont typeface="Times New Roman"/>
              <a:buNone/>
            </a:pPr>
            <a:r>
              <a:rPr b="1" lang="en-US" sz="5400">
                <a:solidFill>
                  <a:srgbClr val="938953"/>
                </a:solidFill>
                <a:latin typeface="Times New Roman"/>
                <a:ea typeface="Times New Roman"/>
                <a:cs typeface="Times New Roman"/>
                <a:sym typeface="Times New Roman"/>
              </a:rPr>
              <a:t>MNSD TEAM</a:t>
            </a:r>
            <a:endParaRPr b="1" sz="5400">
              <a:solidFill>
                <a:srgbClr val="938953"/>
              </a:solidFill>
              <a:latin typeface="Times New Roman"/>
              <a:ea typeface="Times New Roman"/>
              <a:cs typeface="Times New Roman"/>
              <a:sym typeface="Times New Roman"/>
            </a:endParaRPr>
          </a:p>
        </p:txBody>
      </p:sp>
      <p:pic>
        <p:nvPicPr>
          <p:cNvPr descr="A group of people posing for a photo&#10;&#10;Description automatically generated with medium confidence" id="109" name="Google Shape;109;p2"/>
          <p:cNvPicPr preferRelativeResize="0"/>
          <p:nvPr/>
        </p:nvPicPr>
        <p:blipFill rotWithShape="1">
          <a:blip r:embed="rId5">
            <a:alphaModFix/>
          </a:blip>
          <a:srcRect b="0" l="0" r="0" t="0"/>
          <a:stretch/>
        </p:blipFill>
        <p:spPr>
          <a:xfrm>
            <a:off x="7103516" y="800100"/>
            <a:ext cx="10989650" cy="84405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18"/>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291" name="Google Shape;291;p18"/>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3. Công Cụ Sử Dụng</a:t>
            </a:r>
            <a:endParaRPr b="1" sz="4800">
              <a:solidFill>
                <a:srgbClr val="7A5A23"/>
              </a:solidFill>
              <a:latin typeface="Times New Roman"/>
              <a:ea typeface="Times New Roman"/>
              <a:cs typeface="Times New Roman"/>
              <a:sym typeface="Times New Roman"/>
            </a:endParaRPr>
          </a:p>
        </p:txBody>
      </p:sp>
      <p:sp>
        <p:nvSpPr>
          <p:cNvPr id="292" name="Google Shape;292;p18"/>
          <p:cNvSpPr/>
          <p:nvPr/>
        </p:nvSpPr>
        <p:spPr>
          <a:xfrm>
            <a:off x="2252849" y="1099975"/>
            <a:ext cx="13751433" cy="8962549"/>
          </a:xfrm>
          <a:custGeom>
            <a:rect b="b" l="l" r="r" t="t"/>
            <a:pathLst>
              <a:path extrusionOk="0" fill="none" h="7810500" w="12115800">
                <a:moveTo>
                  <a:pt x="0" y="1301776"/>
                </a:moveTo>
                <a:cubicBezTo>
                  <a:pt x="93226" y="579442"/>
                  <a:pt x="678897" y="-57321"/>
                  <a:pt x="1301776" y="0"/>
                </a:cubicBezTo>
                <a:cubicBezTo>
                  <a:pt x="1560351" y="-91631"/>
                  <a:pt x="1867806" y="85931"/>
                  <a:pt x="2086536" y="0"/>
                </a:cubicBezTo>
                <a:cubicBezTo>
                  <a:pt x="2305266" y="-85931"/>
                  <a:pt x="2592017" y="29667"/>
                  <a:pt x="2871297" y="0"/>
                </a:cubicBezTo>
                <a:cubicBezTo>
                  <a:pt x="3150577" y="-29667"/>
                  <a:pt x="3292454" y="31290"/>
                  <a:pt x="3465812" y="0"/>
                </a:cubicBezTo>
                <a:cubicBezTo>
                  <a:pt x="3639170" y="-31290"/>
                  <a:pt x="3938304" y="45763"/>
                  <a:pt x="4155450" y="0"/>
                </a:cubicBezTo>
                <a:cubicBezTo>
                  <a:pt x="4372596" y="-45763"/>
                  <a:pt x="4527394" y="12682"/>
                  <a:pt x="4749966" y="0"/>
                </a:cubicBezTo>
                <a:cubicBezTo>
                  <a:pt x="4972538" y="-12682"/>
                  <a:pt x="4933432" y="5535"/>
                  <a:pt x="5059114" y="0"/>
                </a:cubicBezTo>
                <a:cubicBezTo>
                  <a:pt x="5184796" y="-5535"/>
                  <a:pt x="5443087" y="14668"/>
                  <a:pt x="5653629" y="0"/>
                </a:cubicBezTo>
                <a:cubicBezTo>
                  <a:pt x="5864172" y="-14668"/>
                  <a:pt x="6003118" y="53362"/>
                  <a:pt x="6153022" y="0"/>
                </a:cubicBezTo>
                <a:cubicBezTo>
                  <a:pt x="6302926" y="-53362"/>
                  <a:pt x="6555670" y="46511"/>
                  <a:pt x="6937783" y="0"/>
                </a:cubicBezTo>
                <a:cubicBezTo>
                  <a:pt x="7319896" y="-46511"/>
                  <a:pt x="7254457" y="49329"/>
                  <a:pt x="7532298" y="0"/>
                </a:cubicBezTo>
                <a:cubicBezTo>
                  <a:pt x="7810139" y="-49329"/>
                  <a:pt x="8071808" y="58511"/>
                  <a:pt x="8317059" y="0"/>
                </a:cubicBezTo>
                <a:cubicBezTo>
                  <a:pt x="8562310" y="-58511"/>
                  <a:pt x="8594801" y="41608"/>
                  <a:pt x="8816452" y="0"/>
                </a:cubicBezTo>
                <a:cubicBezTo>
                  <a:pt x="9038103" y="-41608"/>
                  <a:pt x="9254857" y="45948"/>
                  <a:pt x="9410967" y="0"/>
                </a:cubicBezTo>
                <a:cubicBezTo>
                  <a:pt x="9567077" y="-45948"/>
                  <a:pt x="9782828" y="53699"/>
                  <a:pt x="10100605" y="0"/>
                </a:cubicBezTo>
                <a:cubicBezTo>
                  <a:pt x="10418382" y="-53699"/>
                  <a:pt x="10616711" y="7184"/>
                  <a:pt x="10814024" y="0"/>
                </a:cubicBezTo>
                <a:cubicBezTo>
                  <a:pt x="11495633" y="2813"/>
                  <a:pt x="12287631" y="636563"/>
                  <a:pt x="12115800" y="1301776"/>
                </a:cubicBezTo>
                <a:cubicBezTo>
                  <a:pt x="12124923" y="1449031"/>
                  <a:pt x="12089477" y="1584845"/>
                  <a:pt x="12115800" y="1776187"/>
                </a:cubicBezTo>
                <a:cubicBezTo>
                  <a:pt x="12142123" y="1967529"/>
                  <a:pt x="12065177" y="2099609"/>
                  <a:pt x="12115800" y="2198528"/>
                </a:cubicBezTo>
                <a:cubicBezTo>
                  <a:pt x="12166423" y="2297447"/>
                  <a:pt x="12085335" y="2511723"/>
                  <a:pt x="12115800" y="2620869"/>
                </a:cubicBezTo>
                <a:cubicBezTo>
                  <a:pt x="12146265" y="2730015"/>
                  <a:pt x="12062225" y="2900623"/>
                  <a:pt x="12115800" y="3147350"/>
                </a:cubicBezTo>
                <a:cubicBezTo>
                  <a:pt x="12169375" y="3394077"/>
                  <a:pt x="12058044" y="3461150"/>
                  <a:pt x="12115800" y="3673830"/>
                </a:cubicBezTo>
                <a:cubicBezTo>
                  <a:pt x="12173556" y="3886510"/>
                  <a:pt x="12085868" y="3931027"/>
                  <a:pt x="12115800" y="4148241"/>
                </a:cubicBezTo>
                <a:cubicBezTo>
                  <a:pt x="12145732" y="4365455"/>
                  <a:pt x="12110355" y="4473086"/>
                  <a:pt x="12115800" y="4570582"/>
                </a:cubicBezTo>
                <a:cubicBezTo>
                  <a:pt x="12121245" y="4668078"/>
                  <a:pt x="12083938" y="4849394"/>
                  <a:pt x="12115800" y="4992924"/>
                </a:cubicBezTo>
                <a:cubicBezTo>
                  <a:pt x="12147662" y="5136454"/>
                  <a:pt x="12102244" y="5315450"/>
                  <a:pt x="12115800" y="5571473"/>
                </a:cubicBezTo>
                <a:cubicBezTo>
                  <a:pt x="12129356" y="5827496"/>
                  <a:pt x="12041041" y="6283046"/>
                  <a:pt x="12115800" y="6508724"/>
                </a:cubicBezTo>
                <a:cubicBezTo>
                  <a:pt x="12105579" y="7153605"/>
                  <a:pt x="11368950" y="7742951"/>
                  <a:pt x="10814024" y="7810500"/>
                </a:cubicBezTo>
                <a:cubicBezTo>
                  <a:pt x="10530746" y="7876823"/>
                  <a:pt x="10270638" y="7735489"/>
                  <a:pt x="10124386" y="7810500"/>
                </a:cubicBezTo>
                <a:cubicBezTo>
                  <a:pt x="9978134" y="7885511"/>
                  <a:pt x="9843630" y="7793460"/>
                  <a:pt x="9720115" y="7810500"/>
                </a:cubicBezTo>
                <a:cubicBezTo>
                  <a:pt x="9596600" y="7827540"/>
                  <a:pt x="9402041" y="7768016"/>
                  <a:pt x="9125600" y="7810500"/>
                </a:cubicBezTo>
                <a:cubicBezTo>
                  <a:pt x="8849160" y="7852984"/>
                  <a:pt x="8676899" y="7794696"/>
                  <a:pt x="8531084" y="7810500"/>
                </a:cubicBezTo>
                <a:cubicBezTo>
                  <a:pt x="8385269" y="7826304"/>
                  <a:pt x="8174433" y="7793961"/>
                  <a:pt x="7936569" y="7810500"/>
                </a:cubicBezTo>
                <a:cubicBezTo>
                  <a:pt x="7698705" y="7827039"/>
                  <a:pt x="7637334" y="7793076"/>
                  <a:pt x="7437176" y="7810500"/>
                </a:cubicBezTo>
                <a:cubicBezTo>
                  <a:pt x="7237018" y="7827924"/>
                  <a:pt x="7218405" y="7800473"/>
                  <a:pt x="7128028" y="7810500"/>
                </a:cubicBezTo>
                <a:cubicBezTo>
                  <a:pt x="7037651" y="7820527"/>
                  <a:pt x="6886502" y="7799233"/>
                  <a:pt x="6723757" y="7810500"/>
                </a:cubicBezTo>
                <a:cubicBezTo>
                  <a:pt x="6561012" y="7821767"/>
                  <a:pt x="6477752" y="7809136"/>
                  <a:pt x="6414609" y="7810500"/>
                </a:cubicBezTo>
                <a:cubicBezTo>
                  <a:pt x="6351466" y="7811864"/>
                  <a:pt x="6170780" y="7784336"/>
                  <a:pt x="6010339" y="7810500"/>
                </a:cubicBezTo>
                <a:cubicBezTo>
                  <a:pt x="5849898" y="7836664"/>
                  <a:pt x="5792468" y="7784724"/>
                  <a:pt x="5606068" y="7810500"/>
                </a:cubicBezTo>
                <a:cubicBezTo>
                  <a:pt x="5419668" y="7836276"/>
                  <a:pt x="5262206" y="7768135"/>
                  <a:pt x="5011553" y="7810500"/>
                </a:cubicBezTo>
                <a:cubicBezTo>
                  <a:pt x="4760901" y="7852865"/>
                  <a:pt x="4831556" y="7789016"/>
                  <a:pt x="4702405" y="7810500"/>
                </a:cubicBezTo>
                <a:cubicBezTo>
                  <a:pt x="4573254" y="7831984"/>
                  <a:pt x="4447426" y="7781887"/>
                  <a:pt x="4298134" y="7810500"/>
                </a:cubicBezTo>
                <a:cubicBezTo>
                  <a:pt x="4148842" y="7839113"/>
                  <a:pt x="3984856" y="7750670"/>
                  <a:pt x="3703619" y="7810500"/>
                </a:cubicBezTo>
                <a:cubicBezTo>
                  <a:pt x="3422382" y="7870330"/>
                  <a:pt x="3437279" y="7795225"/>
                  <a:pt x="3299348" y="7810500"/>
                </a:cubicBezTo>
                <a:cubicBezTo>
                  <a:pt x="3161417" y="7825775"/>
                  <a:pt x="2928154" y="7790434"/>
                  <a:pt x="2704833" y="7810500"/>
                </a:cubicBezTo>
                <a:cubicBezTo>
                  <a:pt x="2481513" y="7830566"/>
                  <a:pt x="2249258" y="7775176"/>
                  <a:pt x="1920072" y="7810500"/>
                </a:cubicBezTo>
                <a:cubicBezTo>
                  <a:pt x="1590886" y="7845824"/>
                  <a:pt x="1507729" y="7750297"/>
                  <a:pt x="1301776" y="7810500"/>
                </a:cubicBezTo>
                <a:cubicBezTo>
                  <a:pt x="670171" y="7736600"/>
                  <a:pt x="98165" y="7078522"/>
                  <a:pt x="0" y="6508724"/>
                </a:cubicBezTo>
                <a:cubicBezTo>
                  <a:pt x="-25228" y="6326807"/>
                  <a:pt x="59570" y="6007131"/>
                  <a:pt x="0" y="5878105"/>
                </a:cubicBezTo>
                <a:cubicBezTo>
                  <a:pt x="-59570" y="5749079"/>
                  <a:pt x="22876" y="5579618"/>
                  <a:pt x="0" y="5455763"/>
                </a:cubicBezTo>
                <a:cubicBezTo>
                  <a:pt x="-22876" y="5331908"/>
                  <a:pt x="65695" y="5097549"/>
                  <a:pt x="0" y="4877214"/>
                </a:cubicBezTo>
                <a:cubicBezTo>
                  <a:pt x="-65695" y="4656879"/>
                  <a:pt x="5247" y="4421126"/>
                  <a:pt x="0" y="4298664"/>
                </a:cubicBezTo>
                <a:cubicBezTo>
                  <a:pt x="-5247" y="4176202"/>
                  <a:pt x="39334" y="3993137"/>
                  <a:pt x="0" y="3720114"/>
                </a:cubicBezTo>
                <a:cubicBezTo>
                  <a:pt x="-39334" y="3447091"/>
                  <a:pt x="50352" y="3383198"/>
                  <a:pt x="0" y="3297773"/>
                </a:cubicBezTo>
                <a:cubicBezTo>
                  <a:pt x="-50352" y="3212348"/>
                  <a:pt x="7556" y="3021752"/>
                  <a:pt x="0" y="2875431"/>
                </a:cubicBezTo>
                <a:cubicBezTo>
                  <a:pt x="-7556" y="2729110"/>
                  <a:pt x="57779" y="2513671"/>
                  <a:pt x="0" y="2296882"/>
                </a:cubicBezTo>
                <a:cubicBezTo>
                  <a:pt x="-57779" y="2080093"/>
                  <a:pt x="46571" y="1678335"/>
                  <a:pt x="0" y="1301776"/>
                </a:cubicBezTo>
                <a:close/>
              </a:path>
              <a:path extrusionOk="0" h="7810500" w="12115800">
                <a:moveTo>
                  <a:pt x="0" y="1301776"/>
                </a:moveTo>
                <a:cubicBezTo>
                  <a:pt x="-139476" y="566099"/>
                  <a:pt x="376599" y="46256"/>
                  <a:pt x="1301776" y="0"/>
                </a:cubicBezTo>
                <a:cubicBezTo>
                  <a:pt x="1453055" y="-13135"/>
                  <a:pt x="1536007" y="1657"/>
                  <a:pt x="1610924" y="0"/>
                </a:cubicBezTo>
                <a:cubicBezTo>
                  <a:pt x="1685841" y="-1657"/>
                  <a:pt x="2044843" y="7403"/>
                  <a:pt x="2205440" y="0"/>
                </a:cubicBezTo>
                <a:cubicBezTo>
                  <a:pt x="2366037" y="-7403"/>
                  <a:pt x="2773044" y="63920"/>
                  <a:pt x="2990200" y="0"/>
                </a:cubicBezTo>
                <a:cubicBezTo>
                  <a:pt x="3207356" y="-63920"/>
                  <a:pt x="3241430" y="35697"/>
                  <a:pt x="3394471" y="0"/>
                </a:cubicBezTo>
                <a:cubicBezTo>
                  <a:pt x="3547512" y="-35697"/>
                  <a:pt x="3912940" y="81390"/>
                  <a:pt x="4179231" y="0"/>
                </a:cubicBezTo>
                <a:cubicBezTo>
                  <a:pt x="4445522" y="-81390"/>
                  <a:pt x="4406727" y="19033"/>
                  <a:pt x="4488379" y="0"/>
                </a:cubicBezTo>
                <a:cubicBezTo>
                  <a:pt x="4570031" y="-19033"/>
                  <a:pt x="4731057" y="13791"/>
                  <a:pt x="4797527" y="0"/>
                </a:cubicBezTo>
                <a:cubicBezTo>
                  <a:pt x="4863997" y="-13791"/>
                  <a:pt x="4959456" y="12319"/>
                  <a:pt x="5106675" y="0"/>
                </a:cubicBezTo>
                <a:cubicBezTo>
                  <a:pt x="5253894" y="-12319"/>
                  <a:pt x="5709330" y="33395"/>
                  <a:pt x="5891436" y="0"/>
                </a:cubicBezTo>
                <a:cubicBezTo>
                  <a:pt x="6073542" y="-33395"/>
                  <a:pt x="6155427" y="19816"/>
                  <a:pt x="6390829" y="0"/>
                </a:cubicBezTo>
                <a:cubicBezTo>
                  <a:pt x="6626231" y="-19816"/>
                  <a:pt x="6691631" y="133"/>
                  <a:pt x="6985344" y="0"/>
                </a:cubicBezTo>
                <a:cubicBezTo>
                  <a:pt x="7279058" y="-133"/>
                  <a:pt x="7437442" y="57335"/>
                  <a:pt x="7579860" y="0"/>
                </a:cubicBezTo>
                <a:cubicBezTo>
                  <a:pt x="7722278" y="-57335"/>
                  <a:pt x="8102443" y="39546"/>
                  <a:pt x="8364620" y="0"/>
                </a:cubicBezTo>
                <a:cubicBezTo>
                  <a:pt x="8626797" y="-39546"/>
                  <a:pt x="8527013" y="22462"/>
                  <a:pt x="8673768" y="0"/>
                </a:cubicBezTo>
                <a:cubicBezTo>
                  <a:pt x="8820523" y="-22462"/>
                  <a:pt x="8851666" y="4286"/>
                  <a:pt x="8982916" y="0"/>
                </a:cubicBezTo>
                <a:cubicBezTo>
                  <a:pt x="9114166" y="-4286"/>
                  <a:pt x="9145444" y="2061"/>
                  <a:pt x="9292064" y="0"/>
                </a:cubicBezTo>
                <a:cubicBezTo>
                  <a:pt x="9438684" y="-2061"/>
                  <a:pt x="9783212" y="22826"/>
                  <a:pt x="10076825" y="0"/>
                </a:cubicBezTo>
                <a:cubicBezTo>
                  <a:pt x="10370438" y="-22826"/>
                  <a:pt x="10502811" y="24357"/>
                  <a:pt x="10814024" y="0"/>
                </a:cubicBezTo>
                <a:cubicBezTo>
                  <a:pt x="11377353" y="28280"/>
                  <a:pt x="12180270" y="483578"/>
                  <a:pt x="12115800" y="1301776"/>
                </a:cubicBezTo>
                <a:cubicBezTo>
                  <a:pt x="12184002" y="1431913"/>
                  <a:pt x="12085091" y="1697790"/>
                  <a:pt x="12115800" y="1880326"/>
                </a:cubicBezTo>
                <a:cubicBezTo>
                  <a:pt x="12146509" y="2062862"/>
                  <a:pt x="12090891" y="2105397"/>
                  <a:pt x="12115800" y="2302667"/>
                </a:cubicBezTo>
                <a:cubicBezTo>
                  <a:pt x="12140709" y="2499937"/>
                  <a:pt x="12098136" y="2734447"/>
                  <a:pt x="12115800" y="2933286"/>
                </a:cubicBezTo>
                <a:cubicBezTo>
                  <a:pt x="12133464" y="3132125"/>
                  <a:pt x="12102151" y="3300492"/>
                  <a:pt x="12115800" y="3563906"/>
                </a:cubicBezTo>
                <a:cubicBezTo>
                  <a:pt x="12129449" y="3827320"/>
                  <a:pt x="12092770" y="3972515"/>
                  <a:pt x="12115800" y="4090386"/>
                </a:cubicBezTo>
                <a:cubicBezTo>
                  <a:pt x="12138830" y="4208257"/>
                  <a:pt x="12078802" y="4460969"/>
                  <a:pt x="12115800" y="4773075"/>
                </a:cubicBezTo>
                <a:cubicBezTo>
                  <a:pt x="12152798" y="5085181"/>
                  <a:pt x="12081818" y="5018007"/>
                  <a:pt x="12115800" y="5247485"/>
                </a:cubicBezTo>
                <a:cubicBezTo>
                  <a:pt x="12149782" y="5476963"/>
                  <a:pt x="12071599" y="5563784"/>
                  <a:pt x="12115800" y="5669827"/>
                </a:cubicBezTo>
                <a:cubicBezTo>
                  <a:pt x="12160001" y="5775870"/>
                  <a:pt x="12069550" y="6234972"/>
                  <a:pt x="12115800" y="6508724"/>
                </a:cubicBezTo>
                <a:cubicBezTo>
                  <a:pt x="12095081" y="7207497"/>
                  <a:pt x="11506282" y="7820586"/>
                  <a:pt x="10814024" y="7810500"/>
                </a:cubicBezTo>
                <a:cubicBezTo>
                  <a:pt x="10512880" y="7821723"/>
                  <a:pt x="10267177" y="7800048"/>
                  <a:pt x="10124386" y="7810500"/>
                </a:cubicBezTo>
                <a:cubicBezTo>
                  <a:pt x="9981595" y="7820952"/>
                  <a:pt x="9927359" y="7785789"/>
                  <a:pt x="9815238" y="7810500"/>
                </a:cubicBezTo>
                <a:cubicBezTo>
                  <a:pt x="9703117" y="7835211"/>
                  <a:pt x="9504804" y="7769462"/>
                  <a:pt x="9410967" y="7810500"/>
                </a:cubicBezTo>
                <a:cubicBezTo>
                  <a:pt x="9317130" y="7851538"/>
                  <a:pt x="9025916" y="7792050"/>
                  <a:pt x="8721329" y="7810500"/>
                </a:cubicBezTo>
                <a:cubicBezTo>
                  <a:pt x="8416742" y="7828950"/>
                  <a:pt x="8383403" y="7740794"/>
                  <a:pt x="8126814" y="7810500"/>
                </a:cubicBezTo>
                <a:cubicBezTo>
                  <a:pt x="7870225" y="7880206"/>
                  <a:pt x="7906882" y="7763119"/>
                  <a:pt x="7722543" y="7810500"/>
                </a:cubicBezTo>
                <a:cubicBezTo>
                  <a:pt x="7538204" y="7857881"/>
                  <a:pt x="7296549" y="7806952"/>
                  <a:pt x="7128028" y="7810500"/>
                </a:cubicBezTo>
                <a:cubicBezTo>
                  <a:pt x="6959507" y="7814048"/>
                  <a:pt x="6832799" y="7780484"/>
                  <a:pt x="6628635" y="7810500"/>
                </a:cubicBezTo>
                <a:cubicBezTo>
                  <a:pt x="6424471" y="7840516"/>
                  <a:pt x="6176520" y="7753541"/>
                  <a:pt x="5843874" y="7810500"/>
                </a:cubicBezTo>
                <a:cubicBezTo>
                  <a:pt x="5511228" y="7867459"/>
                  <a:pt x="5631970" y="7781211"/>
                  <a:pt x="5534726" y="7810500"/>
                </a:cubicBezTo>
                <a:cubicBezTo>
                  <a:pt x="5437482" y="7839789"/>
                  <a:pt x="5024134" y="7732505"/>
                  <a:pt x="4749966" y="7810500"/>
                </a:cubicBezTo>
                <a:cubicBezTo>
                  <a:pt x="4475798" y="7888495"/>
                  <a:pt x="4569678" y="7800356"/>
                  <a:pt x="4440818" y="7810500"/>
                </a:cubicBezTo>
                <a:cubicBezTo>
                  <a:pt x="4311958" y="7820644"/>
                  <a:pt x="4127010" y="7778819"/>
                  <a:pt x="3846302" y="7810500"/>
                </a:cubicBezTo>
                <a:cubicBezTo>
                  <a:pt x="3565594" y="7842181"/>
                  <a:pt x="3500095" y="7784657"/>
                  <a:pt x="3346909" y="7810500"/>
                </a:cubicBezTo>
                <a:cubicBezTo>
                  <a:pt x="3193723" y="7836343"/>
                  <a:pt x="2958147" y="7757075"/>
                  <a:pt x="2847516" y="7810500"/>
                </a:cubicBezTo>
                <a:cubicBezTo>
                  <a:pt x="2736885" y="7863925"/>
                  <a:pt x="2560260" y="7778300"/>
                  <a:pt x="2443246" y="7810500"/>
                </a:cubicBezTo>
                <a:cubicBezTo>
                  <a:pt x="2326232" y="7842700"/>
                  <a:pt x="1852750" y="7738870"/>
                  <a:pt x="1301776" y="7810500"/>
                </a:cubicBezTo>
                <a:cubicBezTo>
                  <a:pt x="533375" y="7844859"/>
                  <a:pt x="-59" y="7041136"/>
                  <a:pt x="0" y="6508724"/>
                </a:cubicBezTo>
                <a:cubicBezTo>
                  <a:pt x="-51237" y="6284170"/>
                  <a:pt x="6804" y="6027072"/>
                  <a:pt x="0" y="5878105"/>
                </a:cubicBezTo>
                <a:cubicBezTo>
                  <a:pt x="-6804" y="5729138"/>
                  <a:pt x="50603" y="5380561"/>
                  <a:pt x="0" y="5195416"/>
                </a:cubicBezTo>
                <a:cubicBezTo>
                  <a:pt x="-50603" y="5010271"/>
                  <a:pt x="26933" y="4845268"/>
                  <a:pt x="0" y="4721005"/>
                </a:cubicBezTo>
                <a:cubicBezTo>
                  <a:pt x="-26933" y="4596742"/>
                  <a:pt x="52636" y="4419263"/>
                  <a:pt x="0" y="4246594"/>
                </a:cubicBezTo>
                <a:cubicBezTo>
                  <a:pt x="-52636" y="4073925"/>
                  <a:pt x="38970" y="3914095"/>
                  <a:pt x="0" y="3824253"/>
                </a:cubicBezTo>
                <a:cubicBezTo>
                  <a:pt x="-38970" y="3734411"/>
                  <a:pt x="34285" y="3492446"/>
                  <a:pt x="0" y="3297773"/>
                </a:cubicBezTo>
                <a:cubicBezTo>
                  <a:pt x="-34285" y="3103100"/>
                  <a:pt x="18909" y="3015875"/>
                  <a:pt x="0" y="2875431"/>
                </a:cubicBezTo>
                <a:cubicBezTo>
                  <a:pt x="-18909" y="2734987"/>
                  <a:pt x="27" y="2464099"/>
                  <a:pt x="0" y="2296882"/>
                </a:cubicBezTo>
                <a:cubicBezTo>
                  <a:pt x="-27" y="2129665"/>
                  <a:pt x="82749" y="1514816"/>
                  <a:pt x="0" y="1301776"/>
                </a:cubicBezTo>
                <a:close/>
              </a:path>
            </a:pathLst>
          </a:cu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3" name="Google Shape;293;p18"/>
          <p:cNvSpPr txBox="1"/>
          <p:nvPr/>
        </p:nvSpPr>
        <p:spPr>
          <a:xfrm>
            <a:off x="2926600" y="1762875"/>
            <a:ext cx="12768600" cy="7049700"/>
          </a:xfrm>
          <a:prstGeom prst="rect">
            <a:avLst/>
          </a:prstGeom>
          <a:noFill/>
          <a:ln>
            <a:noFill/>
          </a:ln>
        </p:spPr>
        <p:txBody>
          <a:bodyPr anchorCtr="0" anchor="t" bIns="45700" lIns="91425" spcFirstLastPara="1" rIns="91425" wrap="square" tIns="45700">
            <a:spAutoFit/>
          </a:bodyPr>
          <a:lstStyle/>
          <a:p>
            <a:pPr indent="0" lvl="0" marL="0" marR="0" rtl="0" algn="just">
              <a:spcBef>
                <a:spcPts val="2400"/>
              </a:spcBef>
              <a:spcAft>
                <a:spcPts val="0"/>
              </a:spcAft>
              <a:buNone/>
            </a:pPr>
            <a:r>
              <a:rPr b="0" i="0" lang="en-US" sz="3900" u="none" strike="noStrike">
                <a:solidFill>
                  <a:srgbClr val="000000"/>
                </a:solidFill>
                <a:latin typeface="Times New Roman"/>
                <a:ea typeface="Times New Roman"/>
                <a:cs typeface="Times New Roman"/>
                <a:sym typeface="Times New Roman"/>
              </a:rPr>
              <a:t>- Công cụ vẽ sơ đồ phân tích thiết kế: StarUML </a:t>
            </a:r>
            <a:endParaRPr b="0" i="0" sz="3900" u="none" strike="noStrike">
              <a:solidFill>
                <a:srgbClr val="000000"/>
              </a:solidFill>
              <a:latin typeface="Times New Roman"/>
              <a:ea typeface="Times New Roman"/>
              <a:cs typeface="Times New Roman"/>
              <a:sym typeface="Times New Roman"/>
            </a:endParaRPr>
          </a:p>
          <a:p>
            <a:pPr indent="0" lvl="0" marL="0" marR="0" rtl="0" algn="just">
              <a:spcBef>
                <a:spcPts val="2400"/>
              </a:spcBef>
              <a:spcAft>
                <a:spcPts val="0"/>
              </a:spcAft>
              <a:buNone/>
            </a:pPr>
            <a:r>
              <a:rPr lang="en-US" sz="3900">
                <a:solidFill>
                  <a:srgbClr val="000000"/>
                </a:solidFill>
                <a:latin typeface="Times New Roman"/>
                <a:ea typeface="Times New Roman"/>
                <a:cs typeface="Times New Roman"/>
                <a:sym typeface="Times New Roman"/>
              </a:rPr>
              <a:t>- Công cụ xây dựng ứng dụng Visual Studio Code</a:t>
            </a:r>
            <a:endParaRPr sz="3900">
              <a:solidFill>
                <a:srgbClr val="000000"/>
              </a:solidFill>
              <a:latin typeface="Times New Roman"/>
              <a:ea typeface="Times New Roman"/>
              <a:cs typeface="Times New Roman"/>
              <a:sym typeface="Times New Roman"/>
            </a:endParaRPr>
          </a:p>
          <a:p>
            <a:pPr indent="0" lvl="0" marL="0" marR="0" rtl="0" algn="just">
              <a:spcBef>
                <a:spcPts val="2400"/>
              </a:spcBef>
              <a:spcAft>
                <a:spcPts val="0"/>
              </a:spcAft>
              <a:buNone/>
            </a:pPr>
            <a:r>
              <a:rPr lang="en-US" sz="3900">
                <a:latin typeface="Times New Roman"/>
                <a:ea typeface="Times New Roman"/>
                <a:cs typeface="Times New Roman"/>
                <a:sym typeface="Times New Roman"/>
              </a:rPr>
              <a:t>- Công cụ quản lý cơ sở dữ liệu: MySQL</a:t>
            </a:r>
            <a:endParaRPr sz="3900">
              <a:latin typeface="Times New Roman"/>
              <a:ea typeface="Times New Roman"/>
              <a:cs typeface="Times New Roman"/>
              <a:sym typeface="Times New Roman"/>
            </a:endParaRPr>
          </a:p>
          <a:p>
            <a:pPr indent="0" lvl="0" marL="0" marR="0" rtl="0" algn="just">
              <a:spcBef>
                <a:spcPts val="2400"/>
              </a:spcBef>
              <a:spcAft>
                <a:spcPts val="0"/>
              </a:spcAft>
              <a:buNone/>
            </a:pPr>
            <a:r>
              <a:rPr b="0" i="0" lang="en-US" sz="3900" u="none" strike="noStrike">
                <a:solidFill>
                  <a:srgbClr val="000000"/>
                </a:solidFill>
                <a:latin typeface="Times New Roman"/>
                <a:ea typeface="Times New Roman"/>
                <a:cs typeface="Times New Roman"/>
                <a:sym typeface="Times New Roman"/>
              </a:rPr>
              <a:t>- Công cụ quản lý mã nguồn: Github. </a:t>
            </a:r>
            <a:endParaRPr b="0" sz="3900">
              <a:solidFill>
                <a:schemeClr val="dk1"/>
              </a:solidFill>
              <a:latin typeface="Times New Roman"/>
              <a:ea typeface="Times New Roman"/>
              <a:cs typeface="Times New Roman"/>
              <a:sym typeface="Times New Roman"/>
            </a:endParaRPr>
          </a:p>
          <a:p>
            <a:pPr indent="0" lvl="0" marL="0" marR="0" rtl="0" algn="just">
              <a:spcBef>
                <a:spcPts val="2400"/>
              </a:spcBef>
              <a:spcAft>
                <a:spcPts val="0"/>
              </a:spcAft>
              <a:buNone/>
            </a:pPr>
            <a:r>
              <a:rPr b="0" i="0" lang="en-US" sz="3900" u="none" strike="noStrike">
                <a:solidFill>
                  <a:srgbClr val="000000"/>
                </a:solidFill>
                <a:latin typeface="Times New Roman"/>
                <a:ea typeface="Times New Roman"/>
                <a:cs typeface="Times New Roman"/>
                <a:sym typeface="Times New Roman"/>
              </a:rPr>
              <a:t> - Công cụ viết báo cáo : Word. </a:t>
            </a:r>
            <a:endParaRPr b="0" sz="3900">
              <a:solidFill>
                <a:schemeClr val="dk1"/>
              </a:solidFill>
              <a:latin typeface="Times New Roman"/>
              <a:ea typeface="Times New Roman"/>
              <a:cs typeface="Times New Roman"/>
              <a:sym typeface="Times New Roman"/>
            </a:endParaRPr>
          </a:p>
          <a:p>
            <a:pPr indent="0" lvl="0" marL="0" marR="0" rtl="0" algn="just">
              <a:spcBef>
                <a:spcPts val="2400"/>
              </a:spcBef>
              <a:spcAft>
                <a:spcPts val="0"/>
              </a:spcAft>
              <a:buNone/>
            </a:pPr>
            <a:r>
              <a:rPr b="0" i="0" lang="en-US" sz="3900" u="none" strike="noStrike">
                <a:solidFill>
                  <a:srgbClr val="000000"/>
                </a:solidFill>
                <a:latin typeface="Times New Roman"/>
                <a:ea typeface="Times New Roman"/>
                <a:cs typeface="Times New Roman"/>
                <a:sym typeface="Times New Roman"/>
              </a:rPr>
              <a:t>- Công cụ tạo website : google sites. </a:t>
            </a:r>
            <a:endParaRPr b="0" sz="3900">
              <a:solidFill>
                <a:schemeClr val="dk1"/>
              </a:solidFill>
              <a:latin typeface="Times New Roman"/>
              <a:ea typeface="Times New Roman"/>
              <a:cs typeface="Times New Roman"/>
              <a:sym typeface="Times New Roman"/>
            </a:endParaRPr>
          </a:p>
          <a:p>
            <a:pPr indent="0" lvl="0" marL="0" marR="0" rtl="0" algn="just">
              <a:spcBef>
                <a:spcPts val="2400"/>
              </a:spcBef>
              <a:spcAft>
                <a:spcPts val="0"/>
              </a:spcAft>
              <a:buNone/>
            </a:pPr>
            <a:r>
              <a:rPr b="0" i="0" lang="en-US" sz="3900" u="none" strike="noStrike">
                <a:solidFill>
                  <a:srgbClr val="000000"/>
                </a:solidFill>
                <a:latin typeface="Times New Roman"/>
                <a:ea typeface="Times New Roman"/>
                <a:cs typeface="Times New Roman"/>
                <a:sym typeface="Times New Roman"/>
              </a:rPr>
              <a:t>- Công cụ tổ chức các cuộc họp : google meet. </a:t>
            </a:r>
            <a:endParaRPr b="0" sz="3900">
              <a:solidFill>
                <a:schemeClr val="dk1"/>
              </a:solidFill>
              <a:latin typeface="Times New Roman"/>
              <a:ea typeface="Times New Roman"/>
              <a:cs typeface="Times New Roman"/>
              <a:sym typeface="Times New Roman"/>
            </a:endParaRPr>
          </a:p>
          <a:p>
            <a:pPr indent="0" lvl="0" marL="0" marR="0" rtl="0" algn="just">
              <a:spcBef>
                <a:spcPts val="2400"/>
              </a:spcBef>
              <a:spcAft>
                <a:spcPts val="0"/>
              </a:spcAft>
              <a:buNone/>
            </a:pPr>
            <a:r>
              <a:rPr b="0" i="0" lang="en-US" sz="3900" u="none" strike="noStrike">
                <a:solidFill>
                  <a:srgbClr val="000000"/>
                </a:solidFill>
                <a:latin typeface="Times New Roman"/>
                <a:ea typeface="Times New Roman"/>
                <a:cs typeface="Times New Roman"/>
                <a:sym typeface="Times New Roman"/>
              </a:rPr>
              <a:t>- Công cụ cố vấn hỗ trợ giải quyết , xử lý vấn đề : ChatGPT</a:t>
            </a:r>
            <a:endParaRPr sz="3900">
              <a:solidFill>
                <a:schemeClr val="dk1"/>
              </a:solidFill>
              <a:latin typeface="Times New Roman"/>
              <a:ea typeface="Times New Roman"/>
              <a:cs typeface="Times New Roman"/>
              <a:sym typeface="Times New Roman"/>
            </a:endParaRPr>
          </a:p>
        </p:txBody>
      </p:sp>
      <p:pic>
        <p:nvPicPr>
          <p:cNvPr id="294" name="Google Shape;294;p18"/>
          <p:cNvPicPr preferRelativeResize="0"/>
          <p:nvPr/>
        </p:nvPicPr>
        <p:blipFill rotWithShape="1">
          <a:blip r:embed="rId4">
            <a:alphaModFix/>
          </a:blip>
          <a:srcRect b="0" l="0" r="0" t="0"/>
          <a:stretch/>
        </p:blipFill>
        <p:spPr>
          <a:xfrm>
            <a:off x="16154400" y="7882895"/>
            <a:ext cx="1712396" cy="23660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5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5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19"/>
          <p:cNvPicPr preferRelativeResize="0"/>
          <p:nvPr/>
        </p:nvPicPr>
        <p:blipFill rotWithShape="1">
          <a:blip r:embed="rId3">
            <a:alphaModFix amt="9999"/>
          </a:blip>
          <a:srcRect b="0" l="0" r="0" t="0"/>
          <a:stretch/>
        </p:blipFill>
        <p:spPr>
          <a:xfrm>
            <a:off x="0" y="-3848100"/>
            <a:ext cx="18288000" cy="18288000"/>
          </a:xfrm>
          <a:prstGeom prst="rect">
            <a:avLst/>
          </a:prstGeom>
          <a:noFill/>
          <a:ln>
            <a:noFill/>
          </a:ln>
        </p:spPr>
      </p:pic>
      <p:sp>
        <p:nvSpPr>
          <p:cNvPr id="300" name="Google Shape;300;p19"/>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4. Phân Tích, Thiết Kế, Lập Trình, Kiểm Thử </a:t>
            </a:r>
            <a:endParaRPr/>
          </a:p>
        </p:txBody>
      </p:sp>
      <p:sp>
        <p:nvSpPr>
          <p:cNvPr id="301" name="Google Shape;301;p19"/>
          <p:cNvSpPr txBox="1"/>
          <p:nvPr/>
        </p:nvSpPr>
        <p:spPr>
          <a:xfrm>
            <a:off x="585325" y="1582700"/>
            <a:ext cx="17550600" cy="87096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300">
                <a:solidFill>
                  <a:schemeClr val="dk1"/>
                </a:solidFill>
                <a:latin typeface="Times New Roman"/>
                <a:ea typeface="Times New Roman"/>
                <a:cs typeface="Times New Roman"/>
                <a:sym typeface="Times New Roman"/>
              </a:rPr>
              <a:t>Yêu cầu chức năng</a:t>
            </a:r>
            <a:endParaRPr b="1" sz="3300">
              <a:solidFill>
                <a:schemeClr val="dk1"/>
              </a:solidFill>
              <a:latin typeface="Times New Roman"/>
              <a:ea typeface="Times New Roman"/>
              <a:cs typeface="Times New Roman"/>
              <a:sym typeface="Times New Roman"/>
            </a:endParaRPr>
          </a:p>
          <a:p>
            <a:pPr indent="0" lvl="0" marL="0" marR="0" rtl="0" algn="l">
              <a:lnSpc>
                <a:spcPct val="150000"/>
              </a:lnSpc>
              <a:spcBef>
                <a:spcPts val="800"/>
              </a:spcBef>
              <a:spcAft>
                <a:spcPts val="0"/>
              </a:spcAft>
              <a:buNone/>
            </a:pPr>
            <a:r>
              <a:rPr lang="en-US" sz="3300">
                <a:solidFill>
                  <a:schemeClr val="dk1"/>
                </a:solidFill>
                <a:latin typeface="Times New Roman"/>
                <a:ea typeface="Times New Roman"/>
                <a:cs typeface="Times New Roman"/>
                <a:sym typeface="Times New Roman"/>
              </a:rPr>
              <a:t>  </a:t>
            </a:r>
            <a:r>
              <a:rPr b="1" lang="en-US" sz="3300">
                <a:solidFill>
                  <a:schemeClr val="dk1"/>
                </a:solidFill>
                <a:latin typeface="Times New Roman"/>
                <a:ea typeface="Times New Roman"/>
                <a:cs typeface="Times New Roman"/>
                <a:sym typeface="Times New Roman"/>
              </a:rPr>
              <a:t> </a:t>
            </a:r>
            <a:r>
              <a:rPr b="1" lang="en-US" sz="3100">
                <a:solidFill>
                  <a:schemeClr val="dk1"/>
                </a:solidFill>
                <a:latin typeface="Times New Roman"/>
                <a:ea typeface="Times New Roman"/>
                <a:cs typeface="Times New Roman"/>
                <a:sym typeface="Times New Roman"/>
              </a:rPr>
              <a:t>1. Lưu trữ</a:t>
            </a:r>
            <a:endParaRPr b="1" sz="3100">
              <a:solidFill>
                <a:schemeClr val="dk1"/>
              </a:solidFill>
              <a:latin typeface="Times New Roman"/>
              <a:ea typeface="Times New Roman"/>
              <a:cs typeface="Times New Roman"/>
              <a:sym typeface="Times New Roman"/>
            </a:endParaRPr>
          </a:p>
          <a:p>
            <a:pPr indent="0" lvl="0" marL="0" marR="0" rtl="0" algn="just">
              <a:lnSpc>
                <a:spcPct val="150000"/>
              </a:lnSpc>
              <a:spcBef>
                <a:spcPts val="800"/>
              </a:spcBef>
              <a:spcAft>
                <a:spcPts val="0"/>
              </a:spcAft>
              <a:buNone/>
            </a:pPr>
            <a:r>
              <a:rPr lang="en-US" sz="3100">
                <a:solidFill>
                  <a:schemeClr val="dk1"/>
                </a:solidFill>
                <a:latin typeface="Times New Roman"/>
                <a:ea typeface="Times New Roman"/>
                <a:cs typeface="Times New Roman"/>
                <a:sym typeface="Times New Roman"/>
              </a:rPr>
              <a:t>	Hệ thống cần lưu trữ các thông tin cơ bản của công ty như: Nhân viên, đặt lịch, phòng ban, thông báo, đăng tin</a:t>
            </a:r>
            <a:endParaRPr sz="1700"/>
          </a:p>
          <a:p>
            <a:pPr indent="0" lvl="0" marL="0" marR="0" rtl="0" algn="l">
              <a:lnSpc>
                <a:spcPct val="150000"/>
              </a:lnSpc>
              <a:spcBef>
                <a:spcPts val="800"/>
              </a:spcBef>
              <a:spcAft>
                <a:spcPts val="0"/>
              </a:spcAft>
              <a:buNone/>
            </a:pPr>
            <a:r>
              <a:rPr lang="en-US" sz="3100">
                <a:solidFill>
                  <a:schemeClr val="dk1"/>
                </a:solidFill>
                <a:latin typeface="Times New Roman"/>
                <a:ea typeface="Times New Roman"/>
                <a:cs typeface="Times New Roman"/>
                <a:sym typeface="Times New Roman"/>
              </a:rPr>
              <a:t>   </a:t>
            </a:r>
            <a:r>
              <a:rPr b="1" lang="en-US" sz="3100">
                <a:solidFill>
                  <a:schemeClr val="dk1"/>
                </a:solidFill>
                <a:latin typeface="Times New Roman"/>
                <a:ea typeface="Times New Roman"/>
                <a:cs typeface="Times New Roman"/>
                <a:sym typeface="Times New Roman"/>
              </a:rPr>
              <a:t>2. Tra cứu tìm kiếm</a:t>
            </a:r>
            <a:endParaRPr b="1" sz="3100">
              <a:solidFill>
                <a:schemeClr val="dk1"/>
              </a:solidFill>
              <a:latin typeface="Times New Roman"/>
              <a:ea typeface="Times New Roman"/>
              <a:cs typeface="Times New Roman"/>
              <a:sym typeface="Times New Roman"/>
            </a:endParaRPr>
          </a:p>
          <a:p>
            <a:pPr indent="0" lvl="0" marL="0" marR="0" rtl="0" algn="l">
              <a:lnSpc>
                <a:spcPct val="150000"/>
              </a:lnSpc>
              <a:spcBef>
                <a:spcPts val="800"/>
              </a:spcBef>
              <a:spcAft>
                <a:spcPts val="0"/>
              </a:spcAft>
              <a:buNone/>
            </a:pPr>
            <a:r>
              <a:rPr lang="en-US" sz="3100">
                <a:solidFill>
                  <a:schemeClr val="dk1"/>
                </a:solidFill>
                <a:latin typeface="Times New Roman"/>
                <a:ea typeface="Times New Roman"/>
                <a:cs typeface="Times New Roman"/>
                <a:sym typeface="Times New Roman"/>
              </a:rPr>
              <a:t>	Hệ thống cần hiển thị đầy đủ các thông tin đã lưu khi cần tra cứu hoặc tìm kiếm</a:t>
            </a:r>
            <a:endParaRPr sz="3100">
              <a:solidFill>
                <a:schemeClr val="dk1"/>
              </a:solidFill>
              <a:latin typeface="Times New Roman"/>
              <a:ea typeface="Times New Roman"/>
              <a:cs typeface="Times New Roman"/>
              <a:sym typeface="Times New Roman"/>
            </a:endParaRPr>
          </a:p>
          <a:p>
            <a:pPr indent="0" lvl="0" marL="0" marR="0" rtl="0" algn="l">
              <a:lnSpc>
                <a:spcPct val="150000"/>
              </a:lnSpc>
              <a:spcBef>
                <a:spcPts val="800"/>
              </a:spcBef>
              <a:spcAft>
                <a:spcPts val="0"/>
              </a:spcAft>
              <a:buNone/>
            </a:pPr>
            <a:r>
              <a:rPr b="1" lang="en-US" sz="3100">
                <a:solidFill>
                  <a:schemeClr val="dk1"/>
                </a:solidFill>
                <a:latin typeface="Times New Roman"/>
                <a:ea typeface="Times New Roman"/>
                <a:cs typeface="Times New Roman"/>
                <a:sym typeface="Times New Roman"/>
              </a:rPr>
              <a:t>   3. Quản lý thông tin</a:t>
            </a:r>
            <a:endParaRPr sz="1700"/>
          </a:p>
          <a:p>
            <a:pPr indent="0" lvl="0" marL="0" marR="0" rtl="0" algn="l">
              <a:lnSpc>
                <a:spcPct val="150000"/>
              </a:lnSpc>
              <a:spcBef>
                <a:spcPts val="800"/>
              </a:spcBef>
              <a:spcAft>
                <a:spcPts val="0"/>
              </a:spcAft>
              <a:buNone/>
            </a:pPr>
            <a:r>
              <a:rPr lang="en-US" sz="3100">
                <a:solidFill>
                  <a:schemeClr val="dk1"/>
                </a:solidFill>
                <a:latin typeface="Times New Roman"/>
                <a:ea typeface="Times New Roman"/>
                <a:cs typeface="Times New Roman"/>
                <a:sym typeface="Times New Roman"/>
              </a:rPr>
              <a:t>	</a:t>
            </a:r>
            <a:r>
              <a:rPr lang="en-US" sz="3400">
                <a:solidFill>
                  <a:schemeClr val="dk1"/>
                </a:solidFill>
                <a:latin typeface="Times New Roman"/>
                <a:ea typeface="Times New Roman"/>
                <a:cs typeface="Times New Roman"/>
                <a:sym typeface="Times New Roman"/>
              </a:rPr>
              <a:t>Hệ thống website được tổ chức phân quyền cho từng người dùng cụ thể</a:t>
            </a:r>
            <a:endParaRPr sz="3100">
              <a:solidFill>
                <a:schemeClr val="dk1"/>
              </a:solidFill>
              <a:latin typeface="Times New Roman"/>
              <a:ea typeface="Times New Roman"/>
              <a:cs typeface="Times New Roman"/>
              <a:sym typeface="Times New Roman"/>
            </a:endParaRPr>
          </a:p>
          <a:p>
            <a:pPr indent="0" lvl="0" marL="0" marR="0" rtl="0" algn="l">
              <a:lnSpc>
                <a:spcPct val="150000"/>
              </a:lnSpc>
              <a:spcBef>
                <a:spcPts val="800"/>
              </a:spcBef>
              <a:spcAft>
                <a:spcPts val="0"/>
              </a:spcAft>
              <a:buNone/>
            </a:pPr>
            <a:r>
              <a:rPr lang="en-US" sz="3100">
                <a:solidFill>
                  <a:schemeClr val="dk1"/>
                </a:solidFill>
                <a:latin typeface="Times New Roman"/>
                <a:ea typeface="Times New Roman"/>
                <a:cs typeface="Times New Roman"/>
                <a:sym typeface="Times New Roman"/>
              </a:rPr>
              <a:t>   </a:t>
            </a:r>
            <a:r>
              <a:rPr b="1" lang="en-US" sz="3100">
                <a:solidFill>
                  <a:schemeClr val="dk1"/>
                </a:solidFill>
                <a:latin typeface="Times New Roman"/>
                <a:ea typeface="Times New Roman"/>
                <a:cs typeface="Times New Roman"/>
                <a:sym typeface="Times New Roman"/>
              </a:rPr>
              <a:t>4. Đăng tin, quản lý thông báo </a:t>
            </a:r>
            <a:endParaRPr sz="1700"/>
          </a:p>
          <a:p>
            <a:pPr indent="0" lvl="0" marL="0" marR="0" rtl="0" algn="l">
              <a:lnSpc>
                <a:spcPct val="150000"/>
              </a:lnSpc>
              <a:spcBef>
                <a:spcPts val="800"/>
              </a:spcBef>
              <a:spcAft>
                <a:spcPts val="0"/>
              </a:spcAft>
              <a:buNone/>
            </a:pPr>
            <a:r>
              <a:rPr lang="en-US" sz="3100">
                <a:solidFill>
                  <a:schemeClr val="dk1"/>
                </a:solidFill>
                <a:latin typeface="Times New Roman"/>
                <a:ea typeface="Times New Roman"/>
                <a:cs typeface="Times New Roman"/>
                <a:sym typeface="Times New Roman"/>
              </a:rPr>
              <a:t>	Có cơ chế tự động đăng tin chúc mừng sinh nhật. Khi cá nhân muốn đăng bài, sẽ được liệt kê vào danh sách chờ và đợi người có thẩm quyền xét duyệt</a:t>
            </a:r>
            <a:endParaRPr sz="3100">
              <a:solidFill>
                <a:schemeClr val="dk1"/>
              </a:solidFill>
              <a:latin typeface="Times New Roman"/>
              <a:ea typeface="Times New Roman"/>
              <a:cs typeface="Times New Roman"/>
              <a:sym typeface="Times New Roman"/>
            </a:endParaRPr>
          </a:p>
        </p:txBody>
      </p:sp>
      <p:sp>
        <p:nvSpPr>
          <p:cNvPr id="302" name="Google Shape;302;p19"/>
          <p:cNvSpPr/>
          <p:nvPr/>
        </p:nvSpPr>
        <p:spPr>
          <a:xfrm>
            <a:off x="6705600" y="896219"/>
            <a:ext cx="4267200" cy="533400"/>
          </a:xfrm>
          <a:prstGeom prst="roundRect">
            <a:avLst>
              <a:gd fmla="val 16667" name="adj"/>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03" name="Google Shape;303;p19"/>
          <p:cNvSpPr txBox="1"/>
          <p:nvPr/>
        </p:nvSpPr>
        <p:spPr>
          <a:xfrm>
            <a:off x="7239000" y="875621"/>
            <a:ext cx="66294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Phân tích yêu cầu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5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500"/>
                                        <p:tgtEl>
                                          <p:spTgt spid="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500"/>
                                        <p:tgtEl>
                                          <p:spTgt spid="30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20"/>
          <p:cNvPicPr preferRelativeResize="0"/>
          <p:nvPr/>
        </p:nvPicPr>
        <p:blipFill rotWithShape="1">
          <a:blip r:embed="rId3">
            <a:alphaModFix amt="9999"/>
          </a:blip>
          <a:srcRect b="0" l="0" r="0" t="0"/>
          <a:stretch/>
        </p:blipFill>
        <p:spPr>
          <a:xfrm>
            <a:off x="0" y="-3848100"/>
            <a:ext cx="18288000" cy="18288000"/>
          </a:xfrm>
          <a:prstGeom prst="rect">
            <a:avLst/>
          </a:prstGeom>
          <a:noFill/>
          <a:ln>
            <a:noFill/>
          </a:ln>
        </p:spPr>
      </p:pic>
      <p:sp>
        <p:nvSpPr>
          <p:cNvPr id="309" name="Google Shape;309;p20"/>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4. Phân Tích, Thiết Kế, Lập Trình, Kiểm Thử </a:t>
            </a:r>
            <a:endParaRPr/>
          </a:p>
        </p:txBody>
      </p:sp>
      <p:sp>
        <p:nvSpPr>
          <p:cNvPr id="310" name="Google Shape;310;p20"/>
          <p:cNvSpPr txBox="1"/>
          <p:nvPr/>
        </p:nvSpPr>
        <p:spPr>
          <a:xfrm>
            <a:off x="133000" y="1545325"/>
            <a:ext cx="18003000" cy="83991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400">
                <a:solidFill>
                  <a:schemeClr val="dk1"/>
                </a:solidFill>
                <a:latin typeface="Times New Roman"/>
                <a:ea typeface="Times New Roman"/>
                <a:cs typeface="Times New Roman"/>
                <a:sym typeface="Times New Roman"/>
              </a:rPr>
              <a:t>5. </a:t>
            </a:r>
            <a:r>
              <a:rPr b="1" lang="en-US" sz="3400">
                <a:solidFill>
                  <a:schemeClr val="dk1"/>
                </a:solidFill>
                <a:latin typeface="Times New Roman"/>
                <a:ea typeface="Times New Roman"/>
                <a:cs typeface="Times New Roman"/>
                <a:sym typeface="Times New Roman"/>
              </a:rPr>
              <a:t>Đăng ký lịch, Quản lý lịch</a:t>
            </a:r>
            <a:endParaRPr b="1" sz="3400">
              <a:solidFill>
                <a:schemeClr val="dk1"/>
              </a:solidFill>
              <a:latin typeface="Times New Roman"/>
              <a:ea typeface="Times New Roman"/>
              <a:cs typeface="Times New Roman"/>
              <a:sym typeface="Times New Roman"/>
            </a:endParaRPr>
          </a:p>
          <a:p>
            <a:pPr indent="0" lvl="0" marL="0" marR="0" rtl="0" algn="l">
              <a:lnSpc>
                <a:spcPct val="150000"/>
              </a:lnSpc>
              <a:spcBef>
                <a:spcPts val="800"/>
              </a:spcBef>
              <a:spcAft>
                <a:spcPts val="0"/>
              </a:spcAft>
              <a:buNone/>
            </a:pPr>
            <a:r>
              <a:rPr lang="en-US" sz="3400">
                <a:solidFill>
                  <a:schemeClr val="dk1"/>
                </a:solidFill>
                <a:latin typeface="Times New Roman"/>
                <a:ea typeface="Times New Roman"/>
                <a:cs typeface="Times New Roman"/>
                <a:sym typeface="Times New Roman"/>
              </a:rPr>
              <a:t>	Hệ thống hiển thị các thông tin cơ bản của một lịch trình cá nhân và cho phép nhân viên có thể xem và yêu cầu sửa đổi nếu cần</a:t>
            </a:r>
            <a:endParaRPr sz="3400">
              <a:solidFill>
                <a:schemeClr val="dk1"/>
              </a:solidFill>
              <a:latin typeface="Times New Roman"/>
              <a:ea typeface="Times New Roman"/>
              <a:cs typeface="Times New Roman"/>
              <a:sym typeface="Times New Roman"/>
            </a:endParaRPr>
          </a:p>
          <a:p>
            <a:pPr indent="0" lvl="0" marL="0" marR="0" rtl="0" algn="l">
              <a:lnSpc>
                <a:spcPct val="150000"/>
              </a:lnSpc>
              <a:spcBef>
                <a:spcPts val="800"/>
              </a:spcBef>
              <a:spcAft>
                <a:spcPts val="0"/>
              </a:spcAft>
              <a:buNone/>
            </a:pPr>
            <a:r>
              <a:rPr b="1" lang="en-US" sz="3400">
                <a:solidFill>
                  <a:schemeClr val="dk1"/>
                </a:solidFill>
                <a:latin typeface="Times New Roman"/>
                <a:ea typeface="Times New Roman"/>
                <a:cs typeface="Times New Roman"/>
                <a:sym typeface="Times New Roman"/>
              </a:rPr>
              <a:t>6. </a:t>
            </a:r>
            <a:r>
              <a:rPr b="1" lang="en-US" sz="3400">
                <a:solidFill>
                  <a:schemeClr val="dk1"/>
                </a:solidFill>
                <a:latin typeface="Times New Roman"/>
                <a:ea typeface="Times New Roman"/>
                <a:cs typeface="Times New Roman"/>
                <a:sym typeface="Times New Roman"/>
              </a:rPr>
              <a:t>Cơ cấu tổ chức, tài liệu, quy định</a:t>
            </a:r>
            <a:endParaRPr b="1" sz="3400">
              <a:solidFill>
                <a:schemeClr val="dk1"/>
              </a:solidFill>
              <a:latin typeface="Times New Roman"/>
              <a:ea typeface="Times New Roman"/>
              <a:cs typeface="Times New Roman"/>
              <a:sym typeface="Times New Roman"/>
            </a:endParaRPr>
          </a:p>
          <a:p>
            <a:pPr indent="457200" lvl="0" marL="0" marR="0" rtl="0" algn="l">
              <a:lnSpc>
                <a:spcPct val="150000"/>
              </a:lnSpc>
              <a:spcBef>
                <a:spcPts val="800"/>
              </a:spcBef>
              <a:spcAft>
                <a:spcPts val="0"/>
              </a:spcAft>
              <a:buNone/>
            </a:pPr>
            <a:r>
              <a:rPr lang="en-US" sz="3400">
                <a:solidFill>
                  <a:schemeClr val="dk1"/>
                </a:solidFill>
                <a:latin typeface="Times New Roman"/>
                <a:ea typeface="Times New Roman"/>
                <a:cs typeface="Times New Roman"/>
                <a:sym typeface="Times New Roman"/>
              </a:rPr>
              <a:t>Hệ thống cung cấp các danh mục tài liệu sẵn có, cơ cấu cũng như quy định của công ty</a:t>
            </a:r>
            <a:endParaRPr sz="3400">
              <a:solidFill>
                <a:schemeClr val="dk1"/>
              </a:solidFill>
              <a:latin typeface="Times New Roman"/>
              <a:ea typeface="Times New Roman"/>
              <a:cs typeface="Times New Roman"/>
              <a:sym typeface="Times New Roman"/>
            </a:endParaRPr>
          </a:p>
          <a:p>
            <a:pPr indent="0" lvl="0" marL="0" marR="0" rtl="0" algn="l">
              <a:lnSpc>
                <a:spcPct val="150000"/>
              </a:lnSpc>
              <a:spcBef>
                <a:spcPts val="800"/>
              </a:spcBef>
              <a:spcAft>
                <a:spcPts val="0"/>
              </a:spcAft>
              <a:buNone/>
            </a:pPr>
            <a:r>
              <a:rPr lang="en-US" sz="3400">
                <a:solidFill>
                  <a:schemeClr val="dk1"/>
                </a:solidFill>
                <a:latin typeface="Times New Roman"/>
                <a:ea typeface="Times New Roman"/>
                <a:cs typeface="Times New Roman"/>
                <a:sym typeface="Times New Roman"/>
              </a:rPr>
              <a:t>7. </a:t>
            </a:r>
            <a:r>
              <a:rPr b="1" lang="en-US" sz="3400">
                <a:solidFill>
                  <a:schemeClr val="dk1"/>
                </a:solidFill>
                <a:latin typeface="Times New Roman"/>
                <a:ea typeface="Times New Roman"/>
                <a:cs typeface="Times New Roman"/>
                <a:sym typeface="Times New Roman"/>
              </a:rPr>
              <a:t>Xử lý tính toán, yêu cầu</a:t>
            </a:r>
            <a:endParaRPr b="1" sz="3400">
              <a:solidFill>
                <a:schemeClr val="dk1"/>
              </a:solidFill>
              <a:latin typeface="Times New Roman"/>
              <a:ea typeface="Times New Roman"/>
              <a:cs typeface="Times New Roman"/>
              <a:sym typeface="Times New Roman"/>
            </a:endParaRPr>
          </a:p>
          <a:p>
            <a:pPr indent="0" lvl="0" marL="0" marR="0" rtl="0" algn="l">
              <a:lnSpc>
                <a:spcPct val="150000"/>
              </a:lnSpc>
              <a:spcBef>
                <a:spcPts val="800"/>
              </a:spcBef>
              <a:spcAft>
                <a:spcPts val="0"/>
              </a:spcAft>
              <a:buNone/>
            </a:pPr>
            <a:r>
              <a:rPr lang="en-US" sz="3400">
                <a:solidFill>
                  <a:schemeClr val="dk1"/>
                </a:solidFill>
                <a:latin typeface="Times New Roman"/>
                <a:ea typeface="Times New Roman"/>
                <a:cs typeface="Times New Roman"/>
                <a:sym typeface="Times New Roman"/>
              </a:rPr>
              <a:t>	Hệ thống sẽ ghi nhận các yêu cầu xử lí trên cơ sở dữ liệu và thực hiện tính toán trả về kết quả cho người dùng</a:t>
            </a:r>
            <a:endParaRPr sz="3400">
              <a:solidFill>
                <a:schemeClr val="dk1"/>
              </a:solidFill>
              <a:latin typeface="Times New Roman"/>
              <a:ea typeface="Times New Roman"/>
              <a:cs typeface="Times New Roman"/>
              <a:sym typeface="Times New Roman"/>
            </a:endParaRPr>
          </a:p>
          <a:p>
            <a:pPr indent="0" lvl="0" marL="0" marR="0" rtl="0" algn="l">
              <a:lnSpc>
                <a:spcPct val="150000"/>
              </a:lnSpc>
              <a:spcBef>
                <a:spcPts val="800"/>
              </a:spcBef>
              <a:spcAft>
                <a:spcPts val="0"/>
              </a:spcAft>
              <a:buNone/>
            </a:pPr>
            <a:r>
              <a:rPr lang="en-US" sz="3400">
                <a:solidFill>
                  <a:schemeClr val="dk1"/>
                </a:solidFill>
                <a:latin typeface="Times New Roman"/>
                <a:ea typeface="Times New Roman"/>
                <a:cs typeface="Times New Roman"/>
                <a:sym typeface="Times New Roman"/>
              </a:rPr>
              <a:t>8. </a:t>
            </a:r>
            <a:r>
              <a:rPr b="1" lang="en-US" sz="3400">
                <a:solidFill>
                  <a:schemeClr val="dk1"/>
                </a:solidFill>
                <a:latin typeface="Times New Roman"/>
                <a:ea typeface="Times New Roman"/>
                <a:cs typeface="Times New Roman"/>
                <a:sym typeface="Times New Roman"/>
              </a:rPr>
              <a:t>Liên lạc</a:t>
            </a:r>
            <a:endParaRPr b="1" sz="3400">
              <a:solidFill>
                <a:schemeClr val="dk1"/>
              </a:solidFill>
              <a:latin typeface="Times New Roman"/>
              <a:ea typeface="Times New Roman"/>
              <a:cs typeface="Times New Roman"/>
              <a:sym typeface="Times New Roman"/>
            </a:endParaRPr>
          </a:p>
          <a:p>
            <a:pPr indent="0" lvl="0" marL="0" marR="0" rtl="0" algn="l">
              <a:lnSpc>
                <a:spcPct val="150000"/>
              </a:lnSpc>
              <a:spcBef>
                <a:spcPts val="800"/>
              </a:spcBef>
              <a:spcAft>
                <a:spcPts val="0"/>
              </a:spcAft>
              <a:buNone/>
            </a:pPr>
            <a:r>
              <a:rPr lang="en-US" sz="3400">
                <a:solidFill>
                  <a:schemeClr val="dk1"/>
                </a:solidFill>
                <a:latin typeface="Times New Roman"/>
                <a:ea typeface="Times New Roman"/>
                <a:cs typeface="Times New Roman"/>
                <a:sym typeface="Times New Roman"/>
              </a:rPr>
              <a:t>	Cung cấp thông tin liên lạc của các phòng ban, bộ phận giúp hỗ trợ khi cần thiết</a:t>
            </a:r>
            <a:endParaRPr sz="3400">
              <a:solidFill>
                <a:schemeClr val="dk1"/>
              </a:solidFill>
              <a:latin typeface="Times New Roman"/>
              <a:ea typeface="Times New Roman"/>
              <a:cs typeface="Times New Roman"/>
              <a:sym typeface="Times New Roman"/>
            </a:endParaRPr>
          </a:p>
        </p:txBody>
      </p:sp>
      <p:sp>
        <p:nvSpPr>
          <p:cNvPr id="311" name="Google Shape;311;p20"/>
          <p:cNvSpPr/>
          <p:nvPr/>
        </p:nvSpPr>
        <p:spPr>
          <a:xfrm>
            <a:off x="6705600" y="896219"/>
            <a:ext cx="4267200" cy="533400"/>
          </a:xfrm>
          <a:prstGeom prst="roundRect">
            <a:avLst>
              <a:gd fmla="val 16667" name="adj"/>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312" name="Google Shape;312;p20"/>
          <p:cNvSpPr txBox="1"/>
          <p:nvPr/>
        </p:nvSpPr>
        <p:spPr>
          <a:xfrm>
            <a:off x="7239000" y="875621"/>
            <a:ext cx="66294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Phân tích yêu cầu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21"/>
          <p:cNvPicPr preferRelativeResize="0"/>
          <p:nvPr/>
        </p:nvPicPr>
        <p:blipFill rotWithShape="1">
          <a:blip r:embed="rId3">
            <a:alphaModFix amt="9999"/>
          </a:blip>
          <a:srcRect b="0" l="0" r="0" t="0"/>
          <a:stretch/>
        </p:blipFill>
        <p:spPr>
          <a:xfrm>
            <a:off x="0" y="-3848100"/>
            <a:ext cx="18288000" cy="18288000"/>
          </a:xfrm>
          <a:prstGeom prst="rect">
            <a:avLst/>
          </a:prstGeom>
          <a:noFill/>
          <a:ln>
            <a:noFill/>
          </a:ln>
        </p:spPr>
      </p:pic>
      <p:sp>
        <p:nvSpPr>
          <p:cNvPr id="319" name="Google Shape;319;p21"/>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4. Phân Tích, Thiết Kế, Lập Trình, Kiểm Thử </a:t>
            </a:r>
            <a:endParaRPr/>
          </a:p>
        </p:txBody>
      </p:sp>
      <p:sp>
        <p:nvSpPr>
          <p:cNvPr id="320" name="Google Shape;320;p21"/>
          <p:cNvSpPr txBox="1"/>
          <p:nvPr/>
        </p:nvSpPr>
        <p:spPr>
          <a:xfrm>
            <a:off x="480225" y="1562100"/>
            <a:ext cx="17655600" cy="7865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4600">
                <a:solidFill>
                  <a:schemeClr val="dk1"/>
                </a:solidFill>
                <a:latin typeface="Times New Roman"/>
                <a:ea typeface="Times New Roman"/>
                <a:cs typeface="Times New Roman"/>
                <a:sym typeface="Times New Roman"/>
              </a:rPr>
              <a:t>Yêu cầu phi chức năng</a:t>
            </a:r>
            <a:endParaRPr b="1" sz="4600">
              <a:solidFill>
                <a:schemeClr val="dk1"/>
              </a:solidFill>
              <a:latin typeface="Times New Roman"/>
              <a:ea typeface="Times New Roman"/>
              <a:cs typeface="Times New Roman"/>
              <a:sym typeface="Times New Roman"/>
            </a:endParaRPr>
          </a:p>
          <a:p>
            <a:pPr indent="0" lvl="0" marL="0" marR="0" rtl="0" algn="l">
              <a:spcBef>
                <a:spcPts val="800"/>
              </a:spcBef>
              <a:spcAft>
                <a:spcPts val="0"/>
              </a:spcAft>
              <a:buNone/>
            </a:pPr>
            <a:r>
              <a:rPr lang="en-US" sz="4400">
                <a:solidFill>
                  <a:schemeClr val="dk1"/>
                </a:solidFill>
                <a:latin typeface="Times New Roman"/>
                <a:ea typeface="Times New Roman"/>
                <a:cs typeface="Times New Roman"/>
                <a:sym typeface="Times New Roman"/>
              </a:rPr>
              <a:t>   </a:t>
            </a:r>
            <a:r>
              <a:rPr b="1" lang="en-US" sz="4400">
                <a:solidFill>
                  <a:schemeClr val="dk1"/>
                </a:solidFill>
                <a:latin typeface="Times New Roman"/>
                <a:ea typeface="Times New Roman"/>
                <a:cs typeface="Times New Roman"/>
                <a:sym typeface="Times New Roman"/>
              </a:rPr>
              <a:t>1. Yêu cầu về giao diện</a:t>
            </a:r>
            <a:endParaRPr b="1" sz="4400">
              <a:solidFill>
                <a:schemeClr val="dk1"/>
              </a:solidFill>
              <a:latin typeface="Times New Roman"/>
              <a:ea typeface="Times New Roman"/>
              <a:cs typeface="Times New Roman"/>
              <a:sym typeface="Times New Roman"/>
            </a:endParaRPr>
          </a:p>
          <a:p>
            <a:pPr indent="0" lvl="0" marL="0" marR="0" rtl="0" algn="l">
              <a:spcBef>
                <a:spcPts val="800"/>
              </a:spcBef>
              <a:spcAft>
                <a:spcPts val="0"/>
              </a:spcAft>
              <a:buNone/>
            </a:pPr>
            <a:r>
              <a:rPr lang="en-US" sz="4400">
                <a:solidFill>
                  <a:schemeClr val="dk1"/>
                </a:solidFill>
                <a:latin typeface="Times New Roman"/>
                <a:ea typeface="Times New Roman"/>
                <a:cs typeface="Times New Roman"/>
                <a:sym typeface="Times New Roman"/>
              </a:rPr>
              <a:t>	Giao diện ứng dụng gần gũi, thân thiện. Người dùng có thể sử dụng dễ dàng, thuận tiện và có tính tương tác cao. Thao tác trên ứng dụng nhanh gọn và dễ sử dụng</a:t>
            </a:r>
            <a:endParaRPr sz="4400">
              <a:solidFill>
                <a:schemeClr val="dk1"/>
              </a:solidFill>
              <a:latin typeface="Times New Roman"/>
              <a:ea typeface="Times New Roman"/>
              <a:cs typeface="Times New Roman"/>
              <a:sym typeface="Times New Roman"/>
            </a:endParaRPr>
          </a:p>
          <a:p>
            <a:pPr indent="0" lvl="0" marL="0" marR="0" rtl="0" algn="l">
              <a:spcBef>
                <a:spcPts val="800"/>
              </a:spcBef>
              <a:spcAft>
                <a:spcPts val="0"/>
              </a:spcAft>
              <a:buNone/>
            </a:pPr>
            <a:r>
              <a:rPr b="1" lang="en-US" sz="4400">
                <a:solidFill>
                  <a:schemeClr val="dk1"/>
                </a:solidFill>
                <a:latin typeface="Times New Roman"/>
                <a:ea typeface="Times New Roman"/>
                <a:cs typeface="Times New Roman"/>
                <a:sym typeface="Times New Roman"/>
              </a:rPr>
              <a:t>   2. Yêu cầu về chất lượng</a:t>
            </a:r>
            <a:endParaRPr b="1" sz="4400">
              <a:solidFill>
                <a:schemeClr val="dk1"/>
              </a:solidFill>
              <a:latin typeface="Times New Roman"/>
              <a:ea typeface="Times New Roman"/>
              <a:cs typeface="Times New Roman"/>
              <a:sym typeface="Times New Roman"/>
            </a:endParaRPr>
          </a:p>
          <a:p>
            <a:pPr indent="0" lvl="0" marL="0" marR="0" rtl="0" algn="l">
              <a:spcBef>
                <a:spcPts val="800"/>
              </a:spcBef>
              <a:spcAft>
                <a:spcPts val="0"/>
              </a:spcAft>
              <a:buNone/>
            </a:pPr>
            <a:r>
              <a:rPr lang="en-US" sz="4400">
                <a:solidFill>
                  <a:schemeClr val="dk1"/>
                </a:solidFill>
                <a:latin typeface="Times New Roman"/>
                <a:ea typeface="Times New Roman"/>
                <a:cs typeface="Times New Roman"/>
                <a:sym typeface="Times New Roman"/>
              </a:rPr>
              <a:t>	Tính tiến hóa: Dễ dàng nâng cấp</a:t>
            </a:r>
            <a:endParaRPr sz="4400">
              <a:solidFill>
                <a:schemeClr val="dk1"/>
              </a:solidFill>
              <a:latin typeface="Times New Roman"/>
              <a:ea typeface="Times New Roman"/>
              <a:cs typeface="Times New Roman"/>
              <a:sym typeface="Times New Roman"/>
            </a:endParaRPr>
          </a:p>
          <a:p>
            <a:pPr indent="0" lvl="0" marL="0" marR="0" rtl="0" algn="l">
              <a:spcBef>
                <a:spcPts val="800"/>
              </a:spcBef>
              <a:spcAft>
                <a:spcPts val="0"/>
              </a:spcAft>
              <a:buNone/>
            </a:pPr>
            <a:r>
              <a:rPr lang="en-US" sz="4400">
                <a:solidFill>
                  <a:schemeClr val="dk1"/>
                </a:solidFill>
                <a:latin typeface="Times New Roman"/>
                <a:ea typeface="Times New Roman"/>
                <a:cs typeface="Times New Roman"/>
                <a:sym typeface="Times New Roman"/>
              </a:rPr>
              <a:t>	Tính tiện dụng: Hệ thống có giao diện trực quan, thân thiện và dễ sử dụng</a:t>
            </a:r>
            <a:endParaRPr sz="4400">
              <a:solidFill>
                <a:schemeClr val="dk1"/>
              </a:solidFill>
              <a:latin typeface="Times New Roman"/>
              <a:ea typeface="Times New Roman"/>
              <a:cs typeface="Times New Roman"/>
              <a:sym typeface="Times New Roman"/>
            </a:endParaRPr>
          </a:p>
          <a:p>
            <a:pPr indent="0" lvl="0" marL="0" marR="0" rtl="0" algn="l">
              <a:spcBef>
                <a:spcPts val="800"/>
              </a:spcBef>
              <a:spcAft>
                <a:spcPts val="0"/>
              </a:spcAft>
              <a:buNone/>
            </a:pPr>
            <a:r>
              <a:rPr lang="en-US" sz="4400">
                <a:solidFill>
                  <a:schemeClr val="dk1"/>
                </a:solidFill>
                <a:latin typeface="Times New Roman"/>
                <a:ea typeface="Times New Roman"/>
                <a:cs typeface="Times New Roman"/>
                <a:sym typeface="Times New Roman"/>
              </a:rPr>
              <a:t>	Tính hiệu quả: Hệ thống thể hiện đầy đủ thông tin, có thể truy cập xử lý đồng thời nhiều hành động</a:t>
            </a:r>
            <a:endParaRPr sz="4900"/>
          </a:p>
        </p:txBody>
      </p:sp>
      <p:sp>
        <p:nvSpPr>
          <p:cNvPr id="321" name="Google Shape;321;p21"/>
          <p:cNvSpPr/>
          <p:nvPr/>
        </p:nvSpPr>
        <p:spPr>
          <a:xfrm>
            <a:off x="6705600" y="896219"/>
            <a:ext cx="4267200" cy="533400"/>
          </a:xfrm>
          <a:prstGeom prst="roundRect">
            <a:avLst>
              <a:gd fmla="val 16667" name="adj"/>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2" name="Google Shape;322;p21"/>
          <p:cNvSpPr txBox="1"/>
          <p:nvPr/>
        </p:nvSpPr>
        <p:spPr>
          <a:xfrm>
            <a:off x="7239000" y="875621"/>
            <a:ext cx="66294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Phân tích yêu cầu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500"/>
                                        <p:tgtEl>
                                          <p:spTgt spid="32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22"/>
          <p:cNvPicPr preferRelativeResize="0"/>
          <p:nvPr/>
        </p:nvPicPr>
        <p:blipFill rotWithShape="1">
          <a:blip r:embed="rId3">
            <a:alphaModFix amt="9999"/>
          </a:blip>
          <a:srcRect b="0" l="0" r="0" t="0"/>
          <a:stretch/>
        </p:blipFill>
        <p:spPr>
          <a:xfrm>
            <a:off x="0" y="-3848100"/>
            <a:ext cx="18288000" cy="18288000"/>
          </a:xfrm>
          <a:prstGeom prst="rect">
            <a:avLst/>
          </a:prstGeom>
          <a:noFill/>
          <a:ln>
            <a:noFill/>
          </a:ln>
        </p:spPr>
      </p:pic>
      <p:sp>
        <p:nvSpPr>
          <p:cNvPr id="328" name="Google Shape;328;p22"/>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4. Phân Tích, Thiết Kế, Lập Trình, Kiểm Thử </a:t>
            </a:r>
            <a:endParaRPr/>
          </a:p>
        </p:txBody>
      </p:sp>
      <p:sp>
        <p:nvSpPr>
          <p:cNvPr id="329" name="Google Shape;329;p22"/>
          <p:cNvSpPr/>
          <p:nvPr/>
        </p:nvSpPr>
        <p:spPr>
          <a:xfrm>
            <a:off x="6705600" y="896219"/>
            <a:ext cx="4267200" cy="533400"/>
          </a:xfrm>
          <a:prstGeom prst="roundRect">
            <a:avLst>
              <a:gd fmla="val 16667" name="adj"/>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30" name="Google Shape;330;p22"/>
          <p:cNvSpPr txBox="1"/>
          <p:nvPr/>
        </p:nvSpPr>
        <p:spPr>
          <a:xfrm>
            <a:off x="7239000" y="875621"/>
            <a:ext cx="66294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Thiết kế hệ thống </a:t>
            </a:r>
            <a:endParaRPr/>
          </a:p>
        </p:txBody>
      </p:sp>
      <p:pic>
        <p:nvPicPr>
          <p:cNvPr id="331" name="Google Shape;331;p22"/>
          <p:cNvPicPr preferRelativeResize="0"/>
          <p:nvPr/>
        </p:nvPicPr>
        <p:blipFill rotWithShape="1">
          <a:blip r:embed="rId4">
            <a:alphaModFix/>
          </a:blip>
          <a:srcRect b="0" l="0" r="0" t="0"/>
          <a:stretch/>
        </p:blipFill>
        <p:spPr>
          <a:xfrm rot="1361681">
            <a:off x="10161" y="8189734"/>
            <a:ext cx="1237600" cy="22760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500"/>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5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23"/>
          <p:cNvPicPr preferRelativeResize="0"/>
          <p:nvPr/>
        </p:nvPicPr>
        <p:blipFill rotWithShape="1">
          <a:blip r:embed="rId3">
            <a:alphaModFix amt="9999"/>
          </a:blip>
          <a:srcRect b="0" l="0" r="0" t="0"/>
          <a:stretch/>
        </p:blipFill>
        <p:spPr>
          <a:xfrm>
            <a:off x="0" y="-3848100"/>
            <a:ext cx="18288000" cy="18288000"/>
          </a:xfrm>
          <a:prstGeom prst="rect">
            <a:avLst/>
          </a:prstGeom>
          <a:noFill/>
          <a:ln>
            <a:noFill/>
          </a:ln>
        </p:spPr>
      </p:pic>
      <p:sp>
        <p:nvSpPr>
          <p:cNvPr id="337" name="Google Shape;337;p23"/>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4. Phân Tích, Thiết Kế, Lập Trình, Kiểm Thử </a:t>
            </a:r>
            <a:endParaRPr/>
          </a:p>
        </p:txBody>
      </p:sp>
      <p:sp>
        <p:nvSpPr>
          <p:cNvPr id="338" name="Google Shape;338;p23"/>
          <p:cNvSpPr/>
          <p:nvPr/>
        </p:nvSpPr>
        <p:spPr>
          <a:xfrm>
            <a:off x="6705600" y="896219"/>
            <a:ext cx="4267200" cy="533400"/>
          </a:xfrm>
          <a:prstGeom prst="roundRect">
            <a:avLst>
              <a:gd fmla="val 16667" name="adj"/>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39" name="Google Shape;339;p23"/>
          <p:cNvSpPr txBox="1"/>
          <p:nvPr/>
        </p:nvSpPr>
        <p:spPr>
          <a:xfrm>
            <a:off x="7239000" y="875621"/>
            <a:ext cx="66294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Thiết kế hệ thống </a:t>
            </a:r>
            <a:endParaRPr/>
          </a:p>
        </p:txBody>
      </p:sp>
      <p:sp>
        <p:nvSpPr>
          <p:cNvPr id="340" name="Google Shape;340;p23"/>
          <p:cNvSpPr txBox="1"/>
          <p:nvPr/>
        </p:nvSpPr>
        <p:spPr>
          <a:xfrm>
            <a:off x="457200" y="1638300"/>
            <a:ext cx="27432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Sơ đồ Usecase</a:t>
            </a:r>
            <a:endParaRPr b="1" sz="3000">
              <a:solidFill>
                <a:schemeClr val="dk1"/>
              </a:solidFill>
              <a:latin typeface="Times New Roman"/>
              <a:ea typeface="Times New Roman"/>
              <a:cs typeface="Times New Roman"/>
              <a:sym typeface="Times New Roman"/>
            </a:endParaRPr>
          </a:p>
        </p:txBody>
      </p:sp>
      <p:sp>
        <p:nvSpPr>
          <p:cNvPr id="341" name="Google Shape;341;p23"/>
          <p:cNvSpPr/>
          <p:nvPr/>
        </p:nvSpPr>
        <p:spPr>
          <a:xfrm>
            <a:off x="3048000" y="0"/>
            <a:ext cx="13883472" cy="1025759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A picture containing text, diagram, drawing, sketch&#10;&#10;Description automatically generated" id="342" name="Google Shape;342;p23"/>
          <p:cNvPicPr preferRelativeResize="0"/>
          <p:nvPr/>
        </p:nvPicPr>
        <p:blipFill rotWithShape="1">
          <a:blip r:embed="rId4">
            <a:alphaModFix/>
          </a:blip>
          <a:srcRect b="0" l="0" r="0" t="0"/>
          <a:stretch/>
        </p:blipFill>
        <p:spPr>
          <a:xfrm>
            <a:off x="3097925" y="21789"/>
            <a:ext cx="13731072" cy="10143291"/>
          </a:xfrm>
          <a:prstGeom prst="rect">
            <a:avLst/>
          </a:prstGeom>
          <a:noFill/>
          <a:ln>
            <a:noFill/>
          </a:ln>
        </p:spPr>
      </p:pic>
      <p:pic>
        <p:nvPicPr>
          <p:cNvPr id="343" name="Google Shape;343;p23"/>
          <p:cNvPicPr preferRelativeResize="0"/>
          <p:nvPr/>
        </p:nvPicPr>
        <p:blipFill rotWithShape="1">
          <a:blip r:embed="rId5">
            <a:alphaModFix/>
          </a:blip>
          <a:srcRect b="0" l="0" r="0" t="0"/>
          <a:stretch/>
        </p:blipFill>
        <p:spPr>
          <a:xfrm rot="1361681">
            <a:off x="10161" y="8189734"/>
            <a:ext cx="1237600" cy="227604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24"/>
          <p:cNvPicPr preferRelativeResize="0"/>
          <p:nvPr/>
        </p:nvPicPr>
        <p:blipFill rotWithShape="1">
          <a:blip r:embed="rId3">
            <a:alphaModFix amt="9999"/>
          </a:blip>
          <a:srcRect b="0" l="0" r="0" t="0"/>
          <a:stretch/>
        </p:blipFill>
        <p:spPr>
          <a:xfrm>
            <a:off x="0" y="-3848100"/>
            <a:ext cx="18288000" cy="18288000"/>
          </a:xfrm>
          <a:prstGeom prst="rect">
            <a:avLst/>
          </a:prstGeom>
          <a:noFill/>
          <a:ln>
            <a:noFill/>
          </a:ln>
        </p:spPr>
      </p:pic>
      <p:sp>
        <p:nvSpPr>
          <p:cNvPr id="349" name="Google Shape;349;p24"/>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4. Phân Tích, Thiết Kế, Lập Trình, Kiểm Thử </a:t>
            </a:r>
            <a:endParaRPr/>
          </a:p>
        </p:txBody>
      </p:sp>
      <p:sp>
        <p:nvSpPr>
          <p:cNvPr id="350" name="Google Shape;350;p24"/>
          <p:cNvSpPr/>
          <p:nvPr/>
        </p:nvSpPr>
        <p:spPr>
          <a:xfrm>
            <a:off x="6705600" y="896219"/>
            <a:ext cx="4267200" cy="533400"/>
          </a:xfrm>
          <a:prstGeom prst="roundRect">
            <a:avLst>
              <a:gd fmla="val 16667" name="adj"/>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51" name="Google Shape;351;p24"/>
          <p:cNvSpPr txBox="1"/>
          <p:nvPr/>
        </p:nvSpPr>
        <p:spPr>
          <a:xfrm>
            <a:off x="7239000" y="875621"/>
            <a:ext cx="66294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Thiết kế hệ thống </a:t>
            </a:r>
            <a:endParaRPr/>
          </a:p>
        </p:txBody>
      </p:sp>
      <p:sp>
        <p:nvSpPr>
          <p:cNvPr id="352" name="Google Shape;352;p24"/>
          <p:cNvSpPr txBox="1"/>
          <p:nvPr/>
        </p:nvSpPr>
        <p:spPr>
          <a:xfrm>
            <a:off x="533400" y="1990994"/>
            <a:ext cx="32766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Danh sách Actor</a:t>
            </a:r>
            <a:endParaRPr/>
          </a:p>
        </p:txBody>
      </p:sp>
      <p:graphicFrame>
        <p:nvGraphicFramePr>
          <p:cNvPr id="353" name="Google Shape;353;p24"/>
          <p:cNvGraphicFramePr/>
          <p:nvPr/>
        </p:nvGraphicFramePr>
        <p:xfrm>
          <a:off x="2743200" y="3467100"/>
          <a:ext cx="3000000" cy="3000000"/>
        </p:xfrm>
        <a:graphic>
          <a:graphicData uri="http://schemas.openxmlformats.org/drawingml/2006/table">
            <a:tbl>
              <a:tblPr bandRow="1" firstRow="1">
                <a:noFill/>
                <a:tableStyleId>{00DA3361-3117-4146-9E4A-E16F71C045A4}</a:tableStyleId>
              </a:tblPr>
              <a:tblGrid>
                <a:gridCol w="4597400"/>
                <a:gridCol w="4597400"/>
                <a:gridCol w="4597400"/>
              </a:tblGrid>
              <a:tr h="1085850">
                <a:tc>
                  <a:txBody>
                    <a:bodyPr/>
                    <a:lstStyle/>
                    <a:p>
                      <a:pPr indent="0" lvl="0" marL="0" marR="0" rtl="0" algn="ctr">
                        <a:spcBef>
                          <a:spcPts val="0"/>
                        </a:spcBef>
                        <a:spcAft>
                          <a:spcPts val="0"/>
                        </a:spcAft>
                        <a:buNone/>
                      </a:pPr>
                      <a:r>
                        <a:rPr lang="en-US" sz="2800" u="none" cap="none" strike="noStrike">
                          <a:latin typeface="Times New Roman"/>
                          <a:ea typeface="Times New Roman"/>
                          <a:cs typeface="Times New Roman"/>
                          <a:sym typeface="Times New Roman"/>
                        </a:rPr>
                        <a:t>STT</a:t>
                      </a:r>
                      <a:endParaRPr/>
                    </a:p>
                  </a:txBody>
                  <a:tcPr marT="45725" marB="45725" marR="91450" marL="91450"/>
                </a:tc>
                <a:tc>
                  <a:txBody>
                    <a:bodyPr/>
                    <a:lstStyle/>
                    <a:p>
                      <a:pPr indent="0" lvl="0" marL="0" marR="0" rtl="0" algn="ctr">
                        <a:spcBef>
                          <a:spcPts val="0"/>
                        </a:spcBef>
                        <a:spcAft>
                          <a:spcPts val="0"/>
                        </a:spcAft>
                        <a:buNone/>
                      </a:pPr>
                      <a:r>
                        <a:rPr lang="en-US" sz="2800" u="none" cap="none" strike="noStrike">
                          <a:latin typeface="Times New Roman"/>
                          <a:ea typeface="Times New Roman"/>
                          <a:cs typeface="Times New Roman"/>
                          <a:sym typeface="Times New Roman"/>
                        </a:rPr>
                        <a:t>TÊN ACTOR</a:t>
                      </a:r>
                      <a:endParaRPr/>
                    </a:p>
                  </a:txBody>
                  <a:tcPr marT="45725" marB="45725" marR="91450" marL="91450"/>
                </a:tc>
                <a:tc>
                  <a:txBody>
                    <a:bodyPr/>
                    <a:lstStyle/>
                    <a:p>
                      <a:pPr indent="0" lvl="0" marL="0" marR="0" rtl="0" algn="ctr">
                        <a:spcBef>
                          <a:spcPts val="0"/>
                        </a:spcBef>
                        <a:spcAft>
                          <a:spcPts val="0"/>
                        </a:spcAft>
                        <a:buNone/>
                      </a:pPr>
                      <a:r>
                        <a:rPr lang="en-US" sz="2800" u="none" cap="none" strike="noStrike">
                          <a:latin typeface="Times New Roman"/>
                          <a:ea typeface="Times New Roman"/>
                          <a:cs typeface="Times New Roman"/>
                          <a:sym typeface="Times New Roman"/>
                        </a:rPr>
                        <a:t>Ý NGHĨA</a:t>
                      </a:r>
                      <a:endParaRPr/>
                    </a:p>
                  </a:txBody>
                  <a:tcPr marT="45725" marB="45725" marR="91450" marL="91450"/>
                </a:tc>
              </a:tr>
              <a:tr h="1085850">
                <a:tc>
                  <a:txBody>
                    <a:bodyPr/>
                    <a:lstStyle/>
                    <a:p>
                      <a:pPr indent="0" lvl="0" marL="0" marR="0" rtl="0" algn="ctr">
                        <a:spcBef>
                          <a:spcPts val="0"/>
                        </a:spcBef>
                        <a:spcAft>
                          <a:spcPts val="0"/>
                        </a:spcAft>
                        <a:buNone/>
                      </a:pPr>
                      <a:r>
                        <a:rPr lang="en-US" sz="2800" u="none" cap="none" strike="noStrike">
                          <a:latin typeface="Times New Roman"/>
                          <a:ea typeface="Times New Roman"/>
                          <a:cs typeface="Times New Roman"/>
                          <a:sym typeface="Times New Roman"/>
                        </a:rPr>
                        <a:t>1</a:t>
                      </a:r>
                      <a:endParaRPr/>
                    </a:p>
                  </a:txBody>
                  <a:tcPr marT="45725" marB="45725" marR="91450" marL="91450"/>
                </a:tc>
                <a:tc>
                  <a:txBody>
                    <a:bodyPr/>
                    <a:lstStyle/>
                    <a:p>
                      <a:pPr indent="0" lvl="0" marL="0" marR="0" rtl="0" algn="l">
                        <a:spcBef>
                          <a:spcPts val="0"/>
                        </a:spcBef>
                        <a:spcAft>
                          <a:spcPts val="0"/>
                        </a:spcAft>
                        <a:buNone/>
                      </a:pPr>
                      <a:r>
                        <a:rPr lang="en-US" sz="2800" u="none" cap="none" strike="noStrike">
                          <a:latin typeface="Times New Roman"/>
                          <a:ea typeface="Times New Roman"/>
                          <a:cs typeface="Times New Roman"/>
                          <a:sym typeface="Times New Roman"/>
                        </a:rPr>
                        <a:t>Giám Đốc</a:t>
                      </a:r>
                      <a:endParaRPr sz="2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US" sz="2800">
                          <a:latin typeface="Times New Roman"/>
                          <a:ea typeface="Times New Roman"/>
                          <a:cs typeface="Times New Roman"/>
                          <a:sym typeface="Times New Roman"/>
                        </a:rPr>
                        <a:t>Giám Đốc điều hành của công ty</a:t>
                      </a:r>
                      <a:endParaRPr/>
                    </a:p>
                  </a:txBody>
                  <a:tcPr marT="45725" marB="45725" marR="91450" marL="91450"/>
                </a:tc>
              </a:tr>
              <a:tr h="1085850">
                <a:tc>
                  <a:txBody>
                    <a:bodyPr/>
                    <a:lstStyle/>
                    <a:p>
                      <a:pPr indent="0" lvl="0" marL="0" marR="0" rtl="0" algn="ctr">
                        <a:spcBef>
                          <a:spcPts val="0"/>
                        </a:spcBef>
                        <a:spcAft>
                          <a:spcPts val="0"/>
                        </a:spcAft>
                        <a:buNone/>
                      </a:pPr>
                      <a:r>
                        <a:rPr lang="en-US" sz="2800">
                          <a:latin typeface="Times New Roman"/>
                          <a:ea typeface="Times New Roman"/>
                          <a:cs typeface="Times New Roman"/>
                          <a:sym typeface="Times New Roman"/>
                        </a:rPr>
                        <a:t>2</a:t>
                      </a:r>
                      <a:endParaRPr/>
                    </a:p>
                  </a:txBody>
                  <a:tcPr marT="45725" marB="45725" marR="91450" marL="91450"/>
                </a:tc>
                <a:tc>
                  <a:txBody>
                    <a:bodyPr/>
                    <a:lstStyle/>
                    <a:p>
                      <a:pPr indent="0" lvl="0" marL="0" marR="0" rtl="0" algn="l">
                        <a:spcBef>
                          <a:spcPts val="0"/>
                        </a:spcBef>
                        <a:spcAft>
                          <a:spcPts val="0"/>
                        </a:spcAft>
                        <a:buNone/>
                      </a:pPr>
                      <a:r>
                        <a:rPr lang="en-US" sz="2800">
                          <a:latin typeface="Times New Roman"/>
                          <a:ea typeface="Times New Roman"/>
                          <a:cs typeface="Times New Roman"/>
                          <a:sym typeface="Times New Roman"/>
                        </a:rPr>
                        <a:t>Trưởng Phòng</a:t>
                      </a:r>
                      <a:endParaRPr sz="2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US" sz="2800">
                          <a:latin typeface="Times New Roman"/>
                          <a:ea typeface="Times New Roman"/>
                          <a:cs typeface="Times New Roman"/>
                          <a:sym typeface="Times New Roman"/>
                        </a:rPr>
                        <a:t>Trưởng phòng của công ty </a:t>
                      </a:r>
                      <a:endParaRPr/>
                    </a:p>
                  </a:txBody>
                  <a:tcPr marT="45725" marB="45725" marR="91450" marL="91450"/>
                </a:tc>
              </a:tr>
              <a:tr h="1085850">
                <a:tc>
                  <a:txBody>
                    <a:bodyPr/>
                    <a:lstStyle/>
                    <a:p>
                      <a:pPr indent="0" lvl="0" marL="0" marR="0" rtl="0" algn="ctr">
                        <a:spcBef>
                          <a:spcPts val="0"/>
                        </a:spcBef>
                        <a:spcAft>
                          <a:spcPts val="0"/>
                        </a:spcAft>
                        <a:buNone/>
                      </a:pPr>
                      <a:r>
                        <a:rPr lang="en-US" sz="2800">
                          <a:latin typeface="Times New Roman"/>
                          <a:ea typeface="Times New Roman"/>
                          <a:cs typeface="Times New Roman"/>
                          <a:sym typeface="Times New Roman"/>
                        </a:rPr>
                        <a:t>3</a:t>
                      </a:r>
                      <a:endParaRPr/>
                    </a:p>
                  </a:txBody>
                  <a:tcPr marT="45725" marB="45725" marR="91450" marL="91450"/>
                </a:tc>
                <a:tc>
                  <a:txBody>
                    <a:bodyPr/>
                    <a:lstStyle/>
                    <a:p>
                      <a:pPr indent="0" lvl="0" marL="0" marR="0" rtl="0" algn="l">
                        <a:spcBef>
                          <a:spcPts val="0"/>
                        </a:spcBef>
                        <a:spcAft>
                          <a:spcPts val="0"/>
                        </a:spcAft>
                        <a:buNone/>
                      </a:pPr>
                      <a:r>
                        <a:rPr lang="en-US" sz="2800">
                          <a:latin typeface="Times New Roman"/>
                          <a:ea typeface="Times New Roman"/>
                          <a:cs typeface="Times New Roman"/>
                          <a:sym typeface="Times New Roman"/>
                        </a:rPr>
                        <a:t>Nhân viên</a:t>
                      </a:r>
                      <a:endParaRPr sz="2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US" sz="2800">
                          <a:latin typeface="Times New Roman"/>
                          <a:ea typeface="Times New Roman"/>
                          <a:cs typeface="Times New Roman"/>
                          <a:sym typeface="Times New Roman"/>
                        </a:rPr>
                        <a:t>Nhân viên làm việc của công ty</a:t>
                      </a:r>
                      <a:endParaRPr/>
                    </a:p>
                  </a:txBody>
                  <a:tcPr marT="45725" marB="45725" marR="91450" marL="91450"/>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25"/>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359" name="Google Shape;359;p25"/>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4. Phân Tích, Thiết Kế, Lập Trình, Kiểm Thử </a:t>
            </a:r>
            <a:endParaRPr/>
          </a:p>
        </p:txBody>
      </p:sp>
      <p:sp>
        <p:nvSpPr>
          <p:cNvPr id="360" name="Google Shape;360;p25"/>
          <p:cNvSpPr/>
          <p:nvPr/>
        </p:nvSpPr>
        <p:spPr>
          <a:xfrm>
            <a:off x="6705600" y="896219"/>
            <a:ext cx="4267200" cy="533400"/>
          </a:xfrm>
          <a:prstGeom prst="roundRect">
            <a:avLst>
              <a:gd fmla="val 16667" name="adj"/>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61" name="Google Shape;361;p25"/>
          <p:cNvSpPr txBox="1"/>
          <p:nvPr/>
        </p:nvSpPr>
        <p:spPr>
          <a:xfrm>
            <a:off x="7239000" y="875621"/>
            <a:ext cx="66294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Thiết kế hệ thống </a:t>
            </a:r>
            <a:endParaRPr/>
          </a:p>
        </p:txBody>
      </p:sp>
      <p:sp>
        <p:nvSpPr>
          <p:cNvPr id="362" name="Google Shape;362;p25"/>
          <p:cNvSpPr txBox="1"/>
          <p:nvPr/>
        </p:nvSpPr>
        <p:spPr>
          <a:xfrm>
            <a:off x="533400" y="1736855"/>
            <a:ext cx="32766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Danh sách Usecase</a:t>
            </a:r>
            <a:endParaRPr b="1" sz="3000">
              <a:solidFill>
                <a:schemeClr val="dk1"/>
              </a:solidFill>
              <a:latin typeface="Times New Roman"/>
              <a:ea typeface="Times New Roman"/>
              <a:cs typeface="Times New Roman"/>
              <a:sym typeface="Times New Roman"/>
            </a:endParaRPr>
          </a:p>
        </p:txBody>
      </p:sp>
      <p:graphicFrame>
        <p:nvGraphicFramePr>
          <p:cNvPr id="363" name="Google Shape;363;p25"/>
          <p:cNvGraphicFramePr/>
          <p:nvPr/>
        </p:nvGraphicFramePr>
        <p:xfrm>
          <a:off x="3048000" y="2700333"/>
          <a:ext cx="3000000" cy="3000000"/>
        </p:xfrm>
        <a:graphic>
          <a:graphicData uri="http://schemas.openxmlformats.org/drawingml/2006/table">
            <a:tbl>
              <a:tblPr bandRow="1" firstRow="1">
                <a:noFill/>
                <a:tableStyleId>{00DA3361-3117-4146-9E4A-E16F71C045A4}</a:tableStyleId>
              </a:tblPr>
              <a:tblGrid>
                <a:gridCol w="4064000"/>
                <a:gridCol w="4064000"/>
                <a:gridCol w="4064000"/>
              </a:tblGrid>
              <a:tr h="679450">
                <a:tc>
                  <a:txBody>
                    <a:bodyPr/>
                    <a:lstStyle/>
                    <a:p>
                      <a:pPr indent="0" lvl="0" marL="0" marR="0" rtl="0" algn="ctr">
                        <a:spcBef>
                          <a:spcPts val="0"/>
                        </a:spcBef>
                        <a:spcAft>
                          <a:spcPts val="0"/>
                        </a:spcAft>
                        <a:buNone/>
                      </a:pPr>
                      <a:r>
                        <a:rPr lang="en-US" sz="2800">
                          <a:latin typeface="Times New Roman"/>
                          <a:ea typeface="Times New Roman"/>
                          <a:cs typeface="Times New Roman"/>
                          <a:sym typeface="Times New Roman"/>
                        </a:rPr>
                        <a:t>STT</a:t>
                      </a:r>
                      <a:endParaRPr/>
                    </a:p>
                  </a:txBody>
                  <a:tcPr marT="45725" marB="45725" marR="91450" marL="91450"/>
                </a:tc>
                <a:tc>
                  <a:txBody>
                    <a:bodyPr/>
                    <a:lstStyle/>
                    <a:p>
                      <a:pPr indent="0" lvl="0" marL="0" marR="0" rtl="0" algn="ctr">
                        <a:spcBef>
                          <a:spcPts val="0"/>
                        </a:spcBef>
                        <a:spcAft>
                          <a:spcPts val="0"/>
                        </a:spcAft>
                        <a:buNone/>
                      </a:pPr>
                      <a:r>
                        <a:rPr lang="en-US" sz="2800">
                          <a:latin typeface="Times New Roman"/>
                          <a:ea typeface="Times New Roman"/>
                          <a:cs typeface="Times New Roman"/>
                          <a:sym typeface="Times New Roman"/>
                        </a:rPr>
                        <a:t>TÊN CÁC USECASE</a:t>
                      </a:r>
                      <a:endParaRPr/>
                    </a:p>
                  </a:txBody>
                  <a:tcPr marT="45725" marB="45725" marR="91450" marL="91450"/>
                </a:tc>
                <a:tc>
                  <a:txBody>
                    <a:bodyPr/>
                    <a:lstStyle/>
                    <a:p>
                      <a:pPr indent="0" lvl="0" marL="0" marR="0" rtl="0" algn="ctr">
                        <a:spcBef>
                          <a:spcPts val="0"/>
                        </a:spcBef>
                        <a:spcAft>
                          <a:spcPts val="0"/>
                        </a:spcAft>
                        <a:buNone/>
                      </a:pPr>
                      <a:r>
                        <a:rPr lang="en-US" sz="2800">
                          <a:latin typeface="Times New Roman"/>
                          <a:ea typeface="Times New Roman"/>
                          <a:cs typeface="Times New Roman"/>
                          <a:sym typeface="Times New Roman"/>
                        </a:rPr>
                        <a:t>CHỨC NĂNG </a:t>
                      </a:r>
                      <a:endParaRPr/>
                    </a:p>
                  </a:txBody>
                  <a:tcPr marT="45725" marB="45725" marR="91450" marL="91450"/>
                </a:tc>
              </a:tr>
              <a:tr h="679450">
                <a:tc>
                  <a:txBody>
                    <a:bodyPr/>
                    <a:lstStyle/>
                    <a:p>
                      <a:pPr indent="0" lvl="0" marL="0" marR="0" rtl="0" algn="ctr">
                        <a:spcBef>
                          <a:spcPts val="0"/>
                        </a:spcBef>
                        <a:spcAft>
                          <a:spcPts val="0"/>
                        </a:spcAft>
                        <a:buNone/>
                      </a:pPr>
                      <a:r>
                        <a:rPr lang="en-US" sz="2800">
                          <a:latin typeface="Times New Roman"/>
                          <a:ea typeface="Times New Roman"/>
                          <a:cs typeface="Times New Roman"/>
                          <a:sym typeface="Times New Roman"/>
                        </a:rPr>
                        <a:t>1</a:t>
                      </a:r>
                      <a:endParaRPr/>
                    </a:p>
                  </a:txBody>
                  <a:tcPr marT="45725" marB="45725" marR="91450" marL="91450"/>
                </a:tc>
                <a:tc>
                  <a:txBody>
                    <a:bodyPr/>
                    <a:lstStyle/>
                    <a:p>
                      <a:pPr indent="0" lvl="0" marL="0" marR="0" rtl="0" algn="l">
                        <a:spcBef>
                          <a:spcPts val="0"/>
                        </a:spcBef>
                        <a:spcAft>
                          <a:spcPts val="0"/>
                        </a:spcAft>
                        <a:buNone/>
                      </a:pPr>
                      <a:r>
                        <a:rPr lang="en-US" sz="2800">
                          <a:latin typeface="Times New Roman"/>
                          <a:ea typeface="Times New Roman"/>
                          <a:cs typeface="Times New Roman"/>
                          <a:sym typeface="Times New Roman"/>
                        </a:rPr>
                        <a:t>Quản lý cơ cấu tổ chức của công ty</a:t>
                      </a:r>
                      <a:endParaRPr/>
                    </a:p>
                  </a:txBody>
                  <a:tcPr marT="45725" marB="45725" marR="91450" marL="91450"/>
                </a:tc>
                <a:tc>
                  <a:txBody>
                    <a:bodyPr/>
                    <a:lstStyle/>
                    <a:p>
                      <a:pPr indent="0" lvl="0" marL="0" marR="0" rtl="0" algn="l">
                        <a:spcBef>
                          <a:spcPts val="0"/>
                        </a:spcBef>
                        <a:spcAft>
                          <a:spcPts val="0"/>
                        </a:spcAft>
                        <a:buNone/>
                      </a:pPr>
                      <a:r>
                        <a:rPr lang="en-US" sz="2800">
                          <a:latin typeface="Times New Roman"/>
                          <a:ea typeface="Times New Roman"/>
                          <a:cs typeface="Times New Roman"/>
                          <a:sym typeface="Times New Roman"/>
                        </a:rPr>
                        <a:t>Xem cơ cấu, chỉnh sửa cơ cấu</a:t>
                      </a:r>
                      <a:endParaRPr sz="2800">
                        <a:latin typeface="Times New Roman"/>
                        <a:ea typeface="Times New Roman"/>
                        <a:cs typeface="Times New Roman"/>
                        <a:sym typeface="Times New Roman"/>
                      </a:endParaRPr>
                    </a:p>
                  </a:txBody>
                  <a:tcPr marT="45725" marB="45725" marR="91450" marL="91450"/>
                </a:tc>
              </a:tr>
              <a:tr h="679450">
                <a:tc>
                  <a:txBody>
                    <a:bodyPr/>
                    <a:lstStyle/>
                    <a:p>
                      <a:pPr indent="0" lvl="0" marL="0" marR="0" rtl="0" algn="ctr">
                        <a:spcBef>
                          <a:spcPts val="0"/>
                        </a:spcBef>
                        <a:spcAft>
                          <a:spcPts val="0"/>
                        </a:spcAft>
                        <a:buNone/>
                      </a:pPr>
                      <a:r>
                        <a:rPr lang="en-US" sz="2800">
                          <a:latin typeface="Times New Roman"/>
                          <a:ea typeface="Times New Roman"/>
                          <a:cs typeface="Times New Roman"/>
                          <a:sym typeface="Times New Roman"/>
                        </a:rPr>
                        <a:t>2</a:t>
                      </a:r>
                      <a:endParaRPr/>
                    </a:p>
                  </a:txBody>
                  <a:tcPr marT="45725" marB="45725" marR="91450" marL="91450"/>
                </a:tc>
                <a:tc>
                  <a:txBody>
                    <a:bodyPr/>
                    <a:lstStyle/>
                    <a:p>
                      <a:pPr indent="0" lvl="0" marL="0" marR="0" rtl="0" algn="l">
                        <a:spcBef>
                          <a:spcPts val="0"/>
                        </a:spcBef>
                        <a:spcAft>
                          <a:spcPts val="0"/>
                        </a:spcAft>
                        <a:buNone/>
                      </a:pPr>
                      <a:r>
                        <a:rPr lang="en-US" sz="2800">
                          <a:latin typeface="Times New Roman"/>
                          <a:ea typeface="Times New Roman"/>
                          <a:cs typeface="Times New Roman"/>
                          <a:sym typeface="Times New Roman"/>
                        </a:rPr>
                        <a:t>Quản lý lịch phòng họp</a:t>
                      </a:r>
                      <a:endParaRPr sz="2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US" sz="2800">
                          <a:latin typeface="Times New Roman"/>
                          <a:ea typeface="Times New Roman"/>
                          <a:cs typeface="Times New Roman"/>
                          <a:sym typeface="Times New Roman"/>
                        </a:rPr>
                        <a:t>Thêm, xóa, sửa, xem lịch họp</a:t>
                      </a:r>
                      <a:endParaRPr sz="2800">
                        <a:latin typeface="Times New Roman"/>
                        <a:ea typeface="Times New Roman"/>
                        <a:cs typeface="Times New Roman"/>
                        <a:sym typeface="Times New Roman"/>
                      </a:endParaRPr>
                    </a:p>
                  </a:txBody>
                  <a:tcPr marT="45725" marB="45725" marR="91450" marL="91450"/>
                </a:tc>
              </a:tr>
              <a:tr h="679450">
                <a:tc>
                  <a:txBody>
                    <a:bodyPr/>
                    <a:lstStyle/>
                    <a:p>
                      <a:pPr indent="0" lvl="0" marL="0" marR="0" rtl="0" algn="ctr">
                        <a:spcBef>
                          <a:spcPts val="0"/>
                        </a:spcBef>
                        <a:spcAft>
                          <a:spcPts val="0"/>
                        </a:spcAft>
                        <a:buNone/>
                      </a:pPr>
                      <a:r>
                        <a:rPr lang="en-US" sz="2800">
                          <a:latin typeface="Times New Roman"/>
                          <a:ea typeface="Times New Roman"/>
                          <a:cs typeface="Times New Roman"/>
                          <a:sym typeface="Times New Roman"/>
                        </a:rPr>
                        <a:t>3</a:t>
                      </a:r>
                      <a:endParaRPr/>
                    </a:p>
                  </a:txBody>
                  <a:tcPr marT="45725" marB="45725" marR="91450" marL="91450"/>
                </a:tc>
                <a:tc>
                  <a:txBody>
                    <a:bodyPr/>
                    <a:lstStyle/>
                    <a:p>
                      <a:pPr indent="0" lvl="0" marL="0" marR="0" rtl="0" algn="l">
                        <a:spcBef>
                          <a:spcPts val="0"/>
                        </a:spcBef>
                        <a:spcAft>
                          <a:spcPts val="0"/>
                        </a:spcAft>
                        <a:buNone/>
                      </a:pPr>
                      <a:r>
                        <a:rPr lang="en-US" sz="2800">
                          <a:latin typeface="Times New Roman"/>
                          <a:ea typeface="Times New Roman"/>
                          <a:cs typeface="Times New Roman"/>
                          <a:sym typeface="Times New Roman"/>
                        </a:rPr>
                        <a:t>Thư viện tài liệu</a:t>
                      </a:r>
                      <a:endParaRPr sz="2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US" sz="2800">
                          <a:latin typeface="Times New Roman"/>
                          <a:ea typeface="Times New Roman"/>
                          <a:cs typeface="Times New Roman"/>
                          <a:sym typeface="Times New Roman"/>
                        </a:rPr>
                        <a:t>Thêm, xóa, sửa, xem thư viện tài liệu</a:t>
                      </a:r>
                      <a:endParaRPr sz="2800">
                        <a:latin typeface="Times New Roman"/>
                        <a:ea typeface="Times New Roman"/>
                        <a:cs typeface="Times New Roman"/>
                        <a:sym typeface="Times New Roman"/>
                      </a:endParaRPr>
                    </a:p>
                  </a:txBody>
                  <a:tcPr marT="45725" marB="45725" marR="91450" marL="91450"/>
                </a:tc>
              </a:tr>
              <a:tr h="679450">
                <a:tc>
                  <a:txBody>
                    <a:bodyPr/>
                    <a:lstStyle/>
                    <a:p>
                      <a:pPr indent="0" lvl="0" marL="0" marR="0" rtl="0" algn="ctr">
                        <a:spcBef>
                          <a:spcPts val="0"/>
                        </a:spcBef>
                        <a:spcAft>
                          <a:spcPts val="0"/>
                        </a:spcAft>
                        <a:buNone/>
                      </a:pPr>
                      <a:r>
                        <a:rPr lang="en-US" sz="2800">
                          <a:latin typeface="Times New Roman"/>
                          <a:ea typeface="Times New Roman"/>
                          <a:cs typeface="Times New Roman"/>
                          <a:sym typeface="Times New Roman"/>
                        </a:rPr>
                        <a:t>4</a:t>
                      </a:r>
                      <a:endParaRPr/>
                    </a:p>
                  </a:txBody>
                  <a:tcPr marT="45725" marB="45725" marR="91450" marL="91450"/>
                </a:tc>
                <a:tc>
                  <a:txBody>
                    <a:bodyPr/>
                    <a:lstStyle/>
                    <a:p>
                      <a:pPr indent="0" lvl="0" marL="0" marR="0" rtl="0" algn="l">
                        <a:spcBef>
                          <a:spcPts val="0"/>
                        </a:spcBef>
                        <a:spcAft>
                          <a:spcPts val="0"/>
                        </a:spcAft>
                        <a:buNone/>
                      </a:pPr>
                      <a:r>
                        <a:rPr lang="en-US" sz="2800">
                          <a:latin typeface="Times New Roman"/>
                          <a:ea typeface="Times New Roman"/>
                          <a:cs typeface="Times New Roman"/>
                          <a:sym typeface="Times New Roman"/>
                        </a:rPr>
                        <a:t>Quản lý phòng ban</a:t>
                      </a:r>
                      <a:endParaRPr/>
                    </a:p>
                  </a:txBody>
                  <a:tcPr marT="45725" marB="45725" marR="91450" marL="91450"/>
                </a:tc>
                <a:tc>
                  <a:txBody>
                    <a:bodyPr/>
                    <a:lstStyle/>
                    <a:p>
                      <a:pPr indent="0" lvl="0" marL="0" marR="0" rtl="0" algn="l">
                        <a:spcBef>
                          <a:spcPts val="0"/>
                        </a:spcBef>
                        <a:spcAft>
                          <a:spcPts val="0"/>
                        </a:spcAft>
                        <a:buNone/>
                      </a:pPr>
                      <a:r>
                        <a:rPr lang="en-US" sz="2800">
                          <a:latin typeface="Times New Roman"/>
                          <a:ea typeface="Times New Roman"/>
                          <a:cs typeface="Times New Roman"/>
                          <a:sym typeface="Times New Roman"/>
                        </a:rPr>
                        <a:t>xem phòng ban</a:t>
                      </a:r>
                      <a:endParaRPr/>
                    </a:p>
                  </a:txBody>
                  <a:tcPr marT="45725" marB="45725" marR="91450" marL="91450"/>
                </a:tc>
              </a:tr>
              <a:tr h="679450">
                <a:tc>
                  <a:txBody>
                    <a:bodyPr/>
                    <a:lstStyle/>
                    <a:p>
                      <a:pPr indent="0" lvl="0" marL="0" marR="0" rtl="0" algn="ctr">
                        <a:spcBef>
                          <a:spcPts val="0"/>
                        </a:spcBef>
                        <a:spcAft>
                          <a:spcPts val="0"/>
                        </a:spcAft>
                        <a:buNone/>
                      </a:pPr>
                      <a:r>
                        <a:rPr lang="en-US" sz="2800">
                          <a:latin typeface="Times New Roman"/>
                          <a:ea typeface="Times New Roman"/>
                          <a:cs typeface="Times New Roman"/>
                          <a:sym typeface="Times New Roman"/>
                        </a:rPr>
                        <a:t>5</a:t>
                      </a:r>
                      <a:endParaRPr/>
                    </a:p>
                  </a:txBody>
                  <a:tcPr marT="45725" marB="45725" marR="91450" marL="91450"/>
                </a:tc>
                <a:tc>
                  <a:txBody>
                    <a:bodyPr/>
                    <a:lstStyle/>
                    <a:p>
                      <a:pPr indent="0" lvl="0" marL="0" marR="0" rtl="0" algn="l">
                        <a:spcBef>
                          <a:spcPts val="0"/>
                        </a:spcBef>
                        <a:spcAft>
                          <a:spcPts val="0"/>
                        </a:spcAft>
                        <a:buNone/>
                      </a:pPr>
                      <a:r>
                        <a:rPr lang="en-US" sz="2800">
                          <a:latin typeface="Times New Roman"/>
                          <a:ea typeface="Times New Roman"/>
                          <a:cs typeface="Times New Roman"/>
                          <a:sym typeface="Times New Roman"/>
                        </a:rPr>
                        <a:t>Quản lý bảng tin nội bộ, thông báo </a:t>
                      </a:r>
                      <a:endParaRPr/>
                    </a:p>
                  </a:txBody>
                  <a:tcPr marT="45725" marB="45725" marR="91450" marL="91450"/>
                </a:tc>
                <a:tc>
                  <a:txBody>
                    <a:bodyPr/>
                    <a:lstStyle/>
                    <a:p>
                      <a:pPr indent="0" lvl="0" marL="0" marR="0" rtl="0" algn="l">
                        <a:spcBef>
                          <a:spcPts val="0"/>
                        </a:spcBef>
                        <a:spcAft>
                          <a:spcPts val="0"/>
                        </a:spcAft>
                        <a:buNone/>
                      </a:pPr>
                      <a:r>
                        <a:rPr lang="en-US" sz="2800">
                          <a:latin typeface="Times New Roman"/>
                          <a:ea typeface="Times New Roman"/>
                          <a:cs typeface="Times New Roman"/>
                          <a:sym typeface="Times New Roman"/>
                        </a:rPr>
                        <a:t>Thêm, xóa, sửa, xem bảng tin, thông báo</a:t>
                      </a:r>
                      <a:endParaRPr sz="2800">
                        <a:latin typeface="Times New Roman"/>
                        <a:ea typeface="Times New Roman"/>
                        <a:cs typeface="Times New Roman"/>
                        <a:sym typeface="Times New Roman"/>
                      </a:endParaRPr>
                    </a:p>
                  </a:txBody>
                  <a:tcPr marT="45725" marB="45725" marR="91450" marL="91450"/>
                </a:tc>
              </a:tr>
              <a:tr h="679450">
                <a:tc>
                  <a:txBody>
                    <a:bodyPr/>
                    <a:lstStyle/>
                    <a:p>
                      <a:pPr indent="0" lvl="0" marL="0" marR="0" rtl="0" algn="ctr">
                        <a:spcBef>
                          <a:spcPts val="0"/>
                        </a:spcBef>
                        <a:spcAft>
                          <a:spcPts val="0"/>
                        </a:spcAft>
                        <a:buNone/>
                      </a:pPr>
                      <a:r>
                        <a:rPr lang="en-US" sz="2800">
                          <a:latin typeface="Times New Roman"/>
                          <a:ea typeface="Times New Roman"/>
                          <a:cs typeface="Times New Roman"/>
                          <a:sym typeface="Times New Roman"/>
                        </a:rPr>
                        <a:t>6</a:t>
                      </a:r>
                      <a:endParaRPr/>
                    </a:p>
                  </a:txBody>
                  <a:tcPr marT="45725" marB="45725" marR="91450" marL="91450"/>
                </a:tc>
                <a:tc>
                  <a:txBody>
                    <a:bodyPr/>
                    <a:lstStyle/>
                    <a:p>
                      <a:pPr indent="0" lvl="0" marL="0" marR="0" rtl="0" algn="l">
                        <a:spcBef>
                          <a:spcPts val="0"/>
                        </a:spcBef>
                        <a:spcAft>
                          <a:spcPts val="0"/>
                        </a:spcAft>
                        <a:buNone/>
                      </a:pPr>
                      <a:r>
                        <a:rPr lang="en-US" sz="2800">
                          <a:latin typeface="Times New Roman"/>
                          <a:ea typeface="Times New Roman"/>
                          <a:cs typeface="Times New Roman"/>
                          <a:sym typeface="Times New Roman"/>
                        </a:rPr>
                        <a:t>Quản lý yêu cầu liên đơn vị</a:t>
                      </a:r>
                      <a:endParaRPr sz="2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US" sz="2800">
                          <a:latin typeface="Times New Roman"/>
                          <a:ea typeface="Times New Roman"/>
                          <a:cs typeface="Times New Roman"/>
                          <a:sym typeface="Times New Roman"/>
                        </a:rPr>
                        <a:t>Tạo, sửa, xóa, xem, phản hồi yêu cầu</a:t>
                      </a:r>
                      <a:endParaRPr sz="2800">
                        <a:latin typeface="Times New Roman"/>
                        <a:ea typeface="Times New Roman"/>
                        <a:cs typeface="Times New Roman"/>
                        <a:sym typeface="Times New Roman"/>
                      </a:endParaRPr>
                    </a:p>
                  </a:txBody>
                  <a:tcPr marT="45725" marB="45725" marR="91450" marL="91450"/>
                </a:tc>
              </a:tr>
              <a:tr h="100000">
                <a:tc>
                  <a:txBody>
                    <a:bodyPr/>
                    <a:lstStyle/>
                    <a:p>
                      <a:pPr indent="0" lvl="0" marL="0" marR="0" rtl="0" algn="ctr">
                        <a:spcBef>
                          <a:spcPts val="0"/>
                        </a:spcBef>
                        <a:spcAft>
                          <a:spcPts val="0"/>
                        </a:spcAft>
                        <a:buNone/>
                      </a:pPr>
                      <a:r>
                        <a:rPr lang="en-US" sz="2800">
                          <a:latin typeface="Times New Roman"/>
                          <a:ea typeface="Times New Roman"/>
                          <a:cs typeface="Times New Roman"/>
                          <a:sym typeface="Times New Roman"/>
                        </a:rPr>
                        <a:t>7</a:t>
                      </a:r>
                      <a:endParaRPr/>
                    </a:p>
                  </a:txBody>
                  <a:tcPr marT="45725" marB="45725" marR="91450" marL="91450"/>
                </a:tc>
                <a:tc>
                  <a:txBody>
                    <a:bodyPr/>
                    <a:lstStyle/>
                    <a:p>
                      <a:pPr indent="0" lvl="0" marL="0" marR="0" rtl="0" algn="l">
                        <a:spcBef>
                          <a:spcPts val="0"/>
                        </a:spcBef>
                        <a:spcAft>
                          <a:spcPts val="0"/>
                        </a:spcAft>
                        <a:buNone/>
                      </a:pPr>
                      <a:r>
                        <a:rPr lang="en-US" sz="2800">
                          <a:latin typeface="Times New Roman"/>
                          <a:ea typeface="Times New Roman"/>
                          <a:cs typeface="Times New Roman"/>
                          <a:sym typeface="Times New Roman"/>
                        </a:rPr>
                        <a:t>Quản lý nhân viên</a:t>
                      </a:r>
                      <a:endParaRPr sz="28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US" sz="2800">
                          <a:latin typeface="Times New Roman"/>
                          <a:ea typeface="Times New Roman"/>
                          <a:cs typeface="Times New Roman"/>
                          <a:sym typeface="Times New Roman"/>
                        </a:rPr>
                        <a:t>Thêm, xóa, sửa, xem nhân viên</a:t>
                      </a:r>
                      <a:endParaRPr sz="2800">
                        <a:latin typeface="Times New Roman"/>
                        <a:ea typeface="Times New Roman"/>
                        <a:cs typeface="Times New Roman"/>
                        <a:sym typeface="Times New Roman"/>
                      </a:endParaRPr>
                    </a:p>
                  </a:txBody>
                  <a:tcPr marT="45725" marB="45725" marR="91450" marL="91450"/>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26"/>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369" name="Google Shape;369;p26"/>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4. Phân Tích, Thiết Kế, Lập Trình, Kiểm Thử </a:t>
            </a:r>
            <a:endParaRPr/>
          </a:p>
        </p:txBody>
      </p:sp>
      <p:sp>
        <p:nvSpPr>
          <p:cNvPr id="370" name="Google Shape;370;p26"/>
          <p:cNvSpPr/>
          <p:nvPr/>
        </p:nvSpPr>
        <p:spPr>
          <a:xfrm>
            <a:off x="6705600" y="896219"/>
            <a:ext cx="4267200" cy="533400"/>
          </a:xfrm>
          <a:prstGeom prst="roundRect">
            <a:avLst>
              <a:gd fmla="val 16667" name="adj"/>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71" name="Google Shape;371;p26"/>
          <p:cNvSpPr txBox="1"/>
          <p:nvPr/>
        </p:nvSpPr>
        <p:spPr>
          <a:xfrm>
            <a:off x="7239000" y="875621"/>
            <a:ext cx="66294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Thiết kế hệ thống </a:t>
            </a:r>
            <a:endParaRPr/>
          </a:p>
        </p:txBody>
      </p:sp>
      <p:sp>
        <p:nvSpPr>
          <p:cNvPr id="372" name="Google Shape;372;p26"/>
          <p:cNvSpPr txBox="1"/>
          <p:nvPr/>
        </p:nvSpPr>
        <p:spPr>
          <a:xfrm>
            <a:off x="6934200" y="1521533"/>
            <a:ext cx="66294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1 vài sơ đồ hoạt động</a:t>
            </a:r>
            <a:endParaRPr b="1" sz="30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2"/>
                                        </p:tgtEl>
                                        <p:attrNameLst>
                                          <p:attrName>style.visibility</p:attrName>
                                        </p:attrNameLst>
                                      </p:cBhvr>
                                      <p:to>
                                        <p:strVal val="visible"/>
                                      </p:to>
                                    </p:set>
                                    <p:anim calcmode="lin" valueType="num">
                                      <p:cBhvr additive="base">
                                        <p:cTn dur="500"/>
                                        <p:tgtEl>
                                          <p:spTgt spid="37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27"/>
          <p:cNvPicPr preferRelativeResize="0"/>
          <p:nvPr/>
        </p:nvPicPr>
        <p:blipFill rotWithShape="1">
          <a:blip r:embed="rId3">
            <a:alphaModFix amt="9999"/>
          </a:blip>
          <a:srcRect b="0" l="0" r="0" t="0"/>
          <a:stretch/>
        </p:blipFill>
        <p:spPr>
          <a:xfrm>
            <a:off x="0" y="-4762500"/>
            <a:ext cx="18288000" cy="18288000"/>
          </a:xfrm>
          <a:prstGeom prst="rect">
            <a:avLst/>
          </a:prstGeom>
          <a:noFill/>
          <a:ln>
            <a:noFill/>
          </a:ln>
        </p:spPr>
      </p:pic>
      <p:sp>
        <p:nvSpPr>
          <p:cNvPr id="378" name="Google Shape;378;p27"/>
          <p:cNvSpPr txBox="1"/>
          <p:nvPr/>
        </p:nvSpPr>
        <p:spPr>
          <a:xfrm>
            <a:off x="1104900" y="3238500"/>
            <a:ext cx="48006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 sơ đồ tra cứu cơ cấu</a:t>
            </a:r>
            <a:endParaRPr b="1" sz="3000">
              <a:solidFill>
                <a:schemeClr val="dk1"/>
              </a:solidFill>
              <a:latin typeface="Times New Roman"/>
              <a:ea typeface="Times New Roman"/>
              <a:cs typeface="Times New Roman"/>
              <a:sym typeface="Times New Roman"/>
            </a:endParaRPr>
          </a:p>
        </p:txBody>
      </p:sp>
      <p:pic>
        <p:nvPicPr>
          <p:cNvPr descr="Ảnh có chứa biểu đồ, sơ đồ&#10;&#10;Mô tả được tạo tự động" id="379" name="Google Shape;379;p27"/>
          <p:cNvPicPr preferRelativeResize="0"/>
          <p:nvPr/>
        </p:nvPicPr>
        <p:blipFill rotWithShape="1">
          <a:blip r:embed="rId4">
            <a:alphaModFix/>
          </a:blip>
          <a:srcRect b="0" l="0" r="0" t="0"/>
          <a:stretch/>
        </p:blipFill>
        <p:spPr>
          <a:xfrm>
            <a:off x="6499224" y="0"/>
            <a:ext cx="8283576" cy="10287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3"/>
          <p:cNvPicPr preferRelativeResize="0"/>
          <p:nvPr/>
        </p:nvPicPr>
        <p:blipFill rotWithShape="1">
          <a:blip r:embed="rId3">
            <a:alphaModFix amt="9999"/>
          </a:blip>
          <a:srcRect b="0" l="0" r="0" t="0"/>
          <a:stretch/>
        </p:blipFill>
        <p:spPr>
          <a:xfrm>
            <a:off x="-1619529" y="-5467629"/>
            <a:ext cx="19755129" cy="19755129"/>
          </a:xfrm>
          <a:prstGeom prst="rect">
            <a:avLst/>
          </a:prstGeom>
          <a:noFill/>
          <a:ln>
            <a:noFill/>
          </a:ln>
        </p:spPr>
      </p:pic>
      <p:grpSp>
        <p:nvGrpSpPr>
          <p:cNvPr id="115" name="Google Shape;115;p3"/>
          <p:cNvGrpSpPr/>
          <p:nvPr/>
        </p:nvGrpSpPr>
        <p:grpSpPr>
          <a:xfrm>
            <a:off x="2090533" y="2168344"/>
            <a:ext cx="1254137" cy="1438352"/>
            <a:chOff x="1813" y="-19050"/>
            <a:chExt cx="809173" cy="831850"/>
          </a:xfrm>
        </p:grpSpPr>
        <p:sp>
          <p:nvSpPr>
            <p:cNvPr id="116" name="Google Shape;116;p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E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txBox="1"/>
            <p:nvPr/>
          </p:nvSpPr>
          <p:spPr>
            <a:xfrm>
              <a:off x="76200" y="-19050"/>
              <a:ext cx="660400" cy="755650"/>
            </a:xfrm>
            <a:prstGeom prst="rect">
              <a:avLst/>
            </a:prstGeom>
            <a:noFill/>
            <a:ln>
              <a:noFill/>
            </a:ln>
          </p:spPr>
          <p:txBody>
            <a:bodyPr anchorCtr="0" anchor="ctr" bIns="50800" lIns="50800" spcFirstLastPara="1" rIns="50800" wrap="square" tIns="50800">
              <a:noAutofit/>
            </a:bodyPr>
            <a:lstStyle/>
            <a:p>
              <a:pPr indent="0" lvl="0" marL="0" marR="0" rtl="0" algn="ctr">
                <a:lnSpc>
                  <a:spcPct val="150500"/>
                </a:lnSpc>
                <a:spcBef>
                  <a:spcPts val="0"/>
                </a:spcBef>
                <a:spcAft>
                  <a:spcPts val="0"/>
                </a:spcAft>
                <a:buNone/>
              </a:pPr>
              <a:r>
                <a:rPr lang="en-US" sz="4000">
                  <a:solidFill>
                    <a:srgbClr val="545454"/>
                  </a:solidFill>
                  <a:latin typeface="Times New Roman"/>
                  <a:ea typeface="Times New Roman"/>
                  <a:cs typeface="Times New Roman"/>
                  <a:sym typeface="Times New Roman"/>
                </a:rPr>
                <a:t>1.</a:t>
              </a:r>
              <a:endParaRPr/>
            </a:p>
          </p:txBody>
        </p:sp>
      </p:grpSp>
      <p:grpSp>
        <p:nvGrpSpPr>
          <p:cNvPr id="118" name="Google Shape;118;p3"/>
          <p:cNvGrpSpPr/>
          <p:nvPr/>
        </p:nvGrpSpPr>
        <p:grpSpPr>
          <a:xfrm>
            <a:off x="8614994" y="2167556"/>
            <a:ext cx="1254128" cy="1438321"/>
            <a:chOff x="1813" y="-19050"/>
            <a:chExt cx="809173" cy="831850"/>
          </a:xfrm>
        </p:grpSpPr>
        <p:sp>
          <p:nvSpPr>
            <p:cNvPr id="119" name="Google Shape;119;p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E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txBox="1"/>
            <p:nvPr/>
          </p:nvSpPr>
          <p:spPr>
            <a:xfrm>
              <a:off x="76200" y="-19050"/>
              <a:ext cx="660400" cy="755650"/>
            </a:xfrm>
            <a:prstGeom prst="rect">
              <a:avLst/>
            </a:prstGeom>
            <a:noFill/>
            <a:ln>
              <a:noFill/>
            </a:ln>
          </p:spPr>
          <p:txBody>
            <a:bodyPr anchorCtr="0" anchor="ctr" bIns="50800" lIns="50800" spcFirstLastPara="1" rIns="50800" wrap="square" tIns="50800">
              <a:noAutofit/>
            </a:bodyPr>
            <a:lstStyle/>
            <a:p>
              <a:pPr indent="0" lvl="0" marL="0" marR="0" rtl="0" algn="ctr">
                <a:lnSpc>
                  <a:spcPct val="150500"/>
                </a:lnSpc>
                <a:spcBef>
                  <a:spcPts val="0"/>
                </a:spcBef>
                <a:spcAft>
                  <a:spcPts val="0"/>
                </a:spcAft>
                <a:buNone/>
              </a:pPr>
              <a:r>
                <a:rPr lang="en-US" sz="4000">
                  <a:solidFill>
                    <a:srgbClr val="545454"/>
                  </a:solidFill>
                  <a:latin typeface="Times New Roman"/>
                  <a:ea typeface="Times New Roman"/>
                  <a:cs typeface="Times New Roman"/>
                  <a:sym typeface="Times New Roman"/>
                </a:rPr>
                <a:t>2.</a:t>
              </a:r>
              <a:endParaRPr/>
            </a:p>
          </p:txBody>
        </p:sp>
      </p:grpSp>
      <p:grpSp>
        <p:nvGrpSpPr>
          <p:cNvPr id="121" name="Google Shape;121;p3"/>
          <p:cNvGrpSpPr/>
          <p:nvPr/>
        </p:nvGrpSpPr>
        <p:grpSpPr>
          <a:xfrm>
            <a:off x="14115910" y="2257376"/>
            <a:ext cx="1254128" cy="1438321"/>
            <a:chOff x="1813" y="-19050"/>
            <a:chExt cx="809173" cy="831850"/>
          </a:xfrm>
        </p:grpSpPr>
        <p:sp>
          <p:nvSpPr>
            <p:cNvPr id="122" name="Google Shape;122;p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E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txBox="1"/>
            <p:nvPr/>
          </p:nvSpPr>
          <p:spPr>
            <a:xfrm>
              <a:off x="76200" y="-19050"/>
              <a:ext cx="660400" cy="755650"/>
            </a:xfrm>
            <a:prstGeom prst="rect">
              <a:avLst/>
            </a:prstGeom>
            <a:noFill/>
            <a:ln>
              <a:noFill/>
            </a:ln>
          </p:spPr>
          <p:txBody>
            <a:bodyPr anchorCtr="0" anchor="ctr" bIns="50800" lIns="50800" spcFirstLastPara="1" rIns="50800" wrap="square" tIns="50800">
              <a:noAutofit/>
            </a:bodyPr>
            <a:lstStyle/>
            <a:p>
              <a:pPr indent="0" lvl="0" marL="0" marR="0" rtl="0" algn="ctr">
                <a:lnSpc>
                  <a:spcPct val="150500"/>
                </a:lnSpc>
                <a:spcBef>
                  <a:spcPts val="0"/>
                </a:spcBef>
                <a:spcAft>
                  <a:spcPts val="0"/>
                </a:spcAft>
                <a:buNone/>
              </a:pPr>
              <a:r>
                <a:rPr lang="en-US" sz="4000">
                  <a:solidFill>
                    <a:srgbClr val="545454"/>
                  </a:solidFill>
                  <a:latin typeface="Times New Roman"/>
                  <a:ea typeface="Times New Roman"/>
                  <a:cs typeface="Times New Roman"/>
                  <a:sym typeface="Times New Roman"/>
                </a:rPr>
                <a:t>3.</a:t>
              </a:r>
              <a:endParaRPr/>
            </a:p>
          </p:txBody>
        </p:sp>
      </p:grpSp>
      <p:pic>
        <p:nvPicPr>
          <p:cNvPr id="124" name="Google Shape;124;p3"/>
          <p:cNvPicPr preferRelativeResize="0"/>
          <p:nvPr/>
        </p:nvPicPr>
        <p:blipFill rotWithShape="1">
          <a:blip r:embed="rId4">
            <a:alphaModFix/>
          </a:blip>
          <a:srcRect b="0" l="0" r="0" t="0"/>
          <a:stretch/>
        </p:blipFill>
        <p:spPr>
          <a:xfrm rot="10800000">
            <a:off x="15697200" y="-590035"/>
            <a:ext cx="6743076" cy="3565402"/>
          </a:xfrm>
          <a:prstGeom prst="rect">
            <a:avLst/>
          </a:prstGeom>
          <a:noFill/>
          <a:ln>
            <a:noFill/>
          </a:ln>
        </p:spPr>
      </p:pic>
      <p:sp>
        <p:nvSpPr>
          <p:cNvPr id="125" name="Google Shape;125;p3"/>
          <p:cNvSpPr txBox="1"/>
          <p:nvPr/>
        </p:nvSpPr>
        <p:spPr>
          <a:xfrm>
            <a:off x="0" y="167307"/>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TỔNG QUAN </a:t>
            </a:r>
            <a:endParaRPr/>
          </a:p>
        </p:txBody>
      </p:sp>
      <p:sp>
        <p:nvSpPr>
          <p:cNvPr id="126" name="Google Shape;126;p3"/>
          <p:cNvSpPr txBox="1"/>
          <p:nvPr/>
        </p:nvSpPr>
        <p:spPr>
          <a:xfrm>
            <a:off x="7421478" y="4110462"/>
            <a:ext cx="3641163" cy="399148"/>
          </a:xfrm>
          <a:prstGeom prst="rect">
            <a:avLst/>
          </a:prstGeom>
          <a:noFill/>
          <a:ln>
            <a:noFill/>
          </a:ln>
        </p:spPr>
        <p:txBody>
          <a:bodyPr anchorCtr="0" anchor="t" bIns="0" lIns="0" spcFirstLastPara="1" rIns="0" wrap="square" tIns="0">
            <a:spAutoFit/>
          </a:bodyPr>
          <a:lstStyle/>
          <a:p>
            <a:pPr indent="0" lvl="0" marL="0" marR="0" rtl="0" algn="ctr">
              <a:lnSpc>
                <a:spcPct val="73500"/>
              </a:lnSpc>
              <a:spcBef>
                <a:spcPts val="0"/>
              </a:spcBef>
              <a:spcAft>
                <a:spcPts val="0"/>
              </a:spcAft>
              <a:buNone/>
            </a:pPr>
            <a:r>
              <a:rPr lang="en-US" sz="4000" u="none">
                <a:solidFill>
                  <a:srgbClr val="953734"/>
                </a:solidFill>
                <a:latin typeface="Times New Roman"/>
                <a:ea typeface="Times New Roman"/>
                <a:cs typeface="Times New Roman"/>
                <a:sym typeface="Times New Roman"/>
              </a:rPr>
              <a:t>Quản Lý Dự Án </a:t>
            </a:r>
            <a:endParaRPr/>
          </a:p>
        </p:txBody>
      </p:sp>
      <p:sp>
        <p:nvSpPr>
          <p:cNvPr id="127" name="Google Shape;127;p3"/>
          <p:cNvSpPr txBox="1"/>
          <p:nvPr/>
        </p:nvSpPr>
        <p:spPr>
          <a:xfrm>
            <a:off x="782292" y="4232869"/>
            <a:ext cx="3870612" cy="399148"/>
          </a:xfrm>
          <a:prstGeom prst="rect">
            <a:avLst/>
          </a:prstGeom>
          <a:noFill/>
          <a:ln>
            <a:noFill/>
          </a:ln>
        </p:spPr>
        <p:txBody>
          <a:bodyPr anchorCtr="0" anchor="t" bIns="0" lIns="0" spcFirstLastPara="1" rIns="0" wrap="square" tIns="0">
            <a:spAutoFit/>
          </a:bodyPr>
          <a:lstStyle/>
          <a:p>
            <a:pPr indent="0" lvl="0" marL="0" marR="0" rtl="0" algn="ctr">
              <a:lnSpc>
                <a:spcPct val="73500"/>
              </a:lnSpc>
              <a:spcBef>
                <a:spcPts val="0"/>
              </a:spcBef>
              <a:spcAft>
                <a:spcPts val="0"/>
              </a:spcAft>
              <a:buNone/>
            </a:pPr>
            <a:r>
              <a:rPr lang="en-US" sz="4000" u="none">
                <a:solidFill>
                  <a:srgbClr val="953734"/>
                </a:solidFill>
                <a:latin typeface="Times New Roman"/>
                <a:ea typeface="Times New Roman"/>
                <a:cs typeface="Times New Roman"/>
                <a:sym typeface="Times New Roman"/>
              </a:rPr>
              <a:t>Giới Thiệu</a:t>
            </a:r>
            <a:endParaRPr sz="4000" u="none">
              <a:solidFill>
                <a:srgbClr val="953734"/>
              </a:solidFill>
              <a:latin typeface="Times New Roman"/>
              <a:ea typeface="Times New Roman"/>
              <a:cs typeface="Times New Roman"/>
              <a:sym typeface="Times New Roman"/>
            </a:endParaRPr>
          </a:p>
        </p:txBody>
      </p:sp>
      <p:sp>
        <p:nvSpPr>
          <p:cNvPr id="128" name="Google Shape;128;p3"/>
          <p:cNvSpPr txBox="1"/>
          <p:nvPr/>
        </p:nvSpPr>
        <p:spPr>
          <a:xfrm>
            <a:off x="12867465" y="4106002"/>
            <a:ext cx="4396959" cy="399148"/>
          </a:xfrm>
          <a:prstGeom prst="rect">
            <a:avLst/>
          </a:prstGeom>
          <a:noFill/>
          <a:ln>
            <a:noFill/>
          </a:ln>
        </p:spPr>
        <p:txBody>
          <a:bodyPr anchorCtr="0" anchor="t" bIns="0" lIns="0" spcFirstLastPara="1" rIns="0" wrap="square" tIns="0">
            <a:spAutoFit/>
          </a:bodyPr>
          <a:lstStyle/>
          <a:p>
            <a:pPr indent="0" lvl="0" marL="0" marR="0" rtl="0" algn="ctr">
              <a:lnSpc>
                <a:spcPct val="73500"/>
              </a:lnSpc>
              <a:spcBef>
                <a:spcPts val="0"/>
              </a:spcBef>
              <a:spcAft>
                <a:spcPts val="0"/>
              </a:spcAft>
              <a:buNone/>
            </a:pPr>
            <a:r>
              <a:rPr lang="en-US" sz="4000" u="none">
                <a:solidFill>
                  <a:srgbClr val="953734"/>
                </a:solidFill>
                <a:latin typeface="Times New Roman"/>
                <a:ea typeface="Times New Roman"/>
                <a:cs typeface="Times New Roman"/>
                <a:sym typeface="Times New Roman"/>
              </a:rPr>
              <a:t>Công Cụ Sử Dụng</a:t>
            </a:r>
            <a:endParaRPr sz="4000" u="none">
              <a:solidFill>
                <a:srgbClr val="953734"/>
              </a:solidFill>
              <a:latin typeface="Times New Roman"/>
              <a:ea typeface="Times New Roman"/>
              <a:cs typeface="Times New Roman"/>
              <a:sym typeface="Times New Roman"/>
            </a:endParaRPr>
          </a:p>
        </p:txBody>
      </p:sp>
      <p:grpSp>
        <p:nvGrpSpPr>
          <p:cNvPr id="129" name="Google Shape;129;p3"/>
          <p:cNvGrpSpPr/>
          <p:nvPr/>
        </p:nvGrpSpPr>
        <p:grpSpPr>
          <a:xfrm>
            <a:off x="2093344" y="5976964"/>
            <a:ext cx="1254128" cy="1438321"/>
            <a:chOff x="1813" y="-19050"/>
            <a:chExt cx="809173" cy="831850"/>
          </a:xfrm>
        </p:grpSpPr>
        <p:sp>
          <p:nvSpPr>
            <p:cNvPr id="130" name="Google Shape;130;p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E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txBox="1"/>
            <p:nvPr/>
          </p:nvSpPr>
          <p:spPr>
            <a:xfrm>
              <a:off x="76200" y="-19050"/>
              <a:ext cx="660400" cy="755650"/>
            </a:xfrm>
            <a:prstGeom prst="rect">
              <a:avLst/>
            </a:prstGeom>
            <a:noFill/>
            <a:ln>
              <a:noFill/>
            </a:ln>
          </p:spPr>
          <p:txBody>
            <a:bodyPr anchorCtr="0" anchor="ctr" bIns="50800" lIns="50800" spcFirstLastPara="1" rIns="50800" wrap="square" tIns="50800">
              <a:noAutofit/>
            </a:bodyPr>
            <a:lstStyle/>
            <a:p>
              <a:pPr indent="0" lvl="0" marL="0" marR="0" rtl="0" algn="ctr">
                <a:lnSpc>
                  <a:spcPct val="150500"/>
                </a:lnSpc>
                <a:spcBef>
                  <a:spcPts val="0"/>
                </a:spcBef>
                <a:spcAft>
                  <a:spcPts val="0"/>
                </a:spcAft>
                <a:buNone/>
              </a:pPr>
              <a:r>
                <a:rPr lang="en-US" sz="4000">
                  <a:solidFill>
                    <a:srgbClr val="545454"/>
                  </a:solidFill>
                  <a:latin typeface="Times New Roman"/>
                  <a:ea typeface="Times New Roman"/>
                  <a:cs typeface="Times New Roman"/>
                  <a:sym typeface="Times New Roman"/>
                </a:rPr>
                <a:t>4.</a:t>
              </a:r>
              <a:endParaRPr/>
            </a:p>
          </p:txBody>
        </p:sp>
      </p:grpSp>
      <p:sp>
        <p:nvSpPr>
          <p:cNvPr id="132" name="Google Shape;132;p3"/>
          <p:cNvSpPr txBox="1"/>
          <p:nvPr/>
        </p:nvSpPr>
        <p:spPr>
          <a:xfrm>
            <a:off x="764527" y="7415285"/>
            <a:ext cx="5160267" cy="1736053"/>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4000">
                <a:solidFill>
                  <a:srgbClr val="953734"/>
                </a:solidFill>
                <a:latin typeface="Times New Roman"/>
                <a:ea typeface="Times New Roman"/>
                <a:cs typeface="Times New Roman"/>
                <a:sym typeface="Times New Roman"/>
              </a:rPr>
              <a:t>Phân Tích Thiết Kế,</a:t>
            </a:r>
            <a:endParaRPr/>
          </a:p>
          <a:p>
            <a:pPr indent="0" lvl="0" marL="0" marR="0" rtl="0" algn="l">
              <a:lnSpc>
                <a:spcPct val="150000"/>
              </a:lnSpc>
              <a:spcBef>
                <a:spcPts val="0"/>
              </a:spcBef>
              <a:spcAft>
                <a:spcPts val="0"/>
              </a:spcAft>
              <a:buNone/>
            </a:pPr>
            <a:r>
              <a:rPr lang="en-US" sz="4000">
                <a:solidFill>
                  <a:srgbClr val="953734"/>
                </a:solidFill>
                <a:latin typeface="Times New Roman"/>
                <a:ea typeface="Times New Roman"/>
                <a:cs typeface="Times New Roman"/>
                <a:sym typeface="Times New Roman"/>
              </a:rPr>
              <a:t>Lập Trình Kiểm Thử</a:t>
            </a:r>
            <a:endParaRPr sz="4000" u="none">
              <a:solidFill>
                <a:srgbClr val="953734"/>
              </a:solidFill>
              <a:latin typeface="Times New Roman"/>
              <a:ea typeface="Times New Roman"/>
              <a:cs typeface="Times New Roman"/>
              <a:sym typeface="Times New Roman"/>
            </a:endParaRPr>
          </a:p>
        </p:txBody>
      </p:sp>
      <p:sp>
        <p:nvSpPr>
          <p:cNvPr id="133" name="Google Shape;133;p3"/>
          <p:cNvSpPr txBox="1"/>
          <p:nvPr/>
        </p:nvSpPr>
        <p:spPr>
          <a:xfrm>
            <a:off x="6688785" y="7846403"/>
            <a:ext cx="4910429" cy="399148"/>
          </a:xfrm>
          <a:prstGeom prst="rect">
            <a:avLst/>
          </a:prstGeom>
          <a:noFill/>
          <a:ln>
            <a:noFill/>
          </a:ln>
        </p:spPr>
        <p:txBody>
          <a:bodyPr anchorCtr="0" anchor="t" bIns="0" lIns="0" spcFirstLastPara="1" rIns="0" wrap="square" tIns="0">
            <a:spAutoFit/>
          </a:bodyPr>
          <a:lstStyle/>
          <a:p>
            <a:pPr indent="0" lvl="0" marL="0" marR="0" rtl="0" algn="ctr">
              <a:lnSpc>
                <a:spcPct val="73500"/>
              </a:lnSpc>
              <a:spcBef>
                <a:spcPts val="0"/>
              </a:spcBef>
              <a:spcAft>
                <a:spcPts val="0"/>
              </a:spcAft>
              <a:buNone/>
            </a:pPr>
            <a:r>
              <a:rPr lang="en-US" sz="4000" u="none">
                <a:solidFill>
                  <a:srgbClr val="953734"/>
                </a:solidFill>
                <a:latin typeface="Times New Roman"/>
                <a:ea typeface="Times New Roman"/>
                <a:cs typeface="Times New Roman"/>
                <a:sym typeface="Times New Roman"/>
              </a:rPr>
              <a:t>Giao Diện &amp; DEMO</a:t>
            </a:r>
            <a:endParaRPr/>
          </a:p>
        </p:txBody>
      </p:sp>
      <p:sp>
        <p:nvSpPr>
          <p:cNvPr id="134" name="Google Shape;134;p3"/>
          <p:cNvSpPr txBox="1"/>
          <p:nvPr/>
        </p:nvSpPr>
        <p:spPr>
          <a:xfrm>
            <a:off x="12979593" y="7769904"/>
            <a:ext cx="3870612" cy="771045"/>
          </a:xfrm>
          <a:prstGeom prst="rect">
            <a:avLst/>
          </a:prstGeom>
          <a:noFill/>
          <a:ln>
            <a:noFill/>
          </a:ln>
        </p:spPr>
        <p:txBody>
          <a:bodyPr anchorCtr="0" anchor="t" bIns="0" lIns="0" spcFirstLastPara="1" rIns="0" wrap="square" tIns="0">
            <a:spAutoFit/>
          </a:bodyPr>
          <a:lstStyle/>
          <a:p>
            <a:pPr indent="0" lvl="0" marL="0" marR="0" rtl="0" algn="ctr">
              <a:lnSpc>
                <a:spcPct val="73500"/>
              </a:lnSpc>
              <a:spcBef>
                <a:spcPts val="0"/>
              </a:spcBef>
              <a:spcAft>
                <a:spcPts val="0"/>
              </a:spcAft>
              <a:buNone/>
            </a:pPr>
            <a:r>
              <a:rPr lang="en-US" sz="4000" u="none">
                <a:solidFill>
                  <a:srgbClr val="953734"/>
                </a:solidFill>
                <a:latin typeface="Times New Roman"/>
                <a:ea typeface="Times New Roman"/>
                <a:cs typeface="Times New Roman"/>
                <a:sym typeface="Times New Roman"/>
              </a:rPr>
              <a:t>Tổng Kết</a:t>
            </a:r>
            <a:endParaRPr sz="4000" u="none">
              <a:solidFill>
                <a:srgbClr val="953734"/>
              </a:solidFill>
              <a:latin typeface="Times New Roman"/>
              <a:ea typeface="Times New Roman"/>
              <a:cs typeface="Times New Roman"/>
              <a:sym typeface="Times New Roman"/>
            </a:endParaRPr>
          </a:p>
          <a:p>
            <a:pPr indent="0" lvl="0" marL="0" marR="0" rtl="0" algn="ctr">
              <a:lnSpc>
                <a:spcPct val="73500"/>
              </a:lnSpc>
              <a:spcBef>
                <a:spcPts val="0"/>
              </a:spcBef>
              <a:spcAft>
                <a:spcPts val="0"/>
              </a:spcAft>
              <a:buNone/>
            </a:pPr>
            <a:r>
              <a:t/>
            </a:r>
            <a:endParaRPr sz="4000" u="none">
              <a:solidFill>
                <a:srgbClr val="953734"/>
              </a:solidFill>
              <a:latin typeface="Times New Roman"/>
              <a:ea typeface="Times New Roman"/>
              <a:cs typeface="Times New Roman"/>
              <a:sym typeface="Times New Roman"/>
            </a:endParaRPr>
          </a:p>
        </p:txBody>
      </p:sp>
      <p:grpSp>
        <p:nvGrpSpPr>
          <p:cNvPr id="135" name="Google Shape;135;p3"/>
          <p:cNvGrpSpPr/>
          <p:nvPr/>
        </p:nvGrpSpPr>
        <p:grpSpPr>
          <a:xfrm>
            <a:off x="8617806" y="5944025"/>
            <a:ext cx="1254128" cy="1438321"/>
            <a:chOff x="1813" y="-19050"/>
            <a:chExt cx="809173" cy="831850"/>
          </a:xfrm>
        </p:grpSpPr>
        <p:sp>
          <p:nvSpPr>
            <p:cNvPr id="136" name="Google Shape;136;p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E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txBox="1"/>
            <p:nvPr/>
          </p:nvSpPr>
          <p:spPr>
            <a:xfrm>
              <a:off x="76200" y="-19050"/>
              <a:ext cx="660400" cy="755650"/>
            </a:xfrm>
            <a:prstGeom prst="rect">
              <a:avLst/>
            </a:prstGeom>
            <a:noFill/>
            <a:ln>
              <a:noFill/>
            </a:ln>
          </p:spPr>
          <p:txBody>
            <a:bodyPr anchorCtr="0" anchor="ctr" bIns="50800" lIns="50800" spcFirstLastPara="1" rIns="50800" wrap="square" tIns="50800">
              <a:noAutofit/>
            </a:bodyPr>
            <a:lstStyle/>
            <a:p>
              <a:pPr indent="0" lvl="0" marL="0" marR="0" rtl="0" algn="ctr">
                <a:lnSpc>
                  <a:spcPct val="150500"/>
                </a:lnSpc>
                <a:spcBef>
                  <a:spcPts val="0"/>
                </a:spcBef>
                <a:spcAft>
                  <a:spcPts val="0"/>
                </a:spcAft>
                <a:buNone/>
              </a:pPr>
              <a:r>
                <a:rPr lang="en-US" sz="4000">
                  <a:solidFill>
                    <a:srgbClr val="545454"/>
                  </a:solidFill>
                  <a:latin typeface="Times New Roman"/>
                  <a:ea typeface="Times New Roman"/>
                  <a:cs typeface="Times New Roman"/>
                  <a:sym typeface="Times New Roman"/>
                </a:rPr>
                <a:t>5.</a:t>
              </a:r>
              <a:endParaRPr/>
            </a:p>
          </p:txBody>
        </p:sp>
      </p:grpSp>
      <p:grpSp>
        <p:nvGrpSpPr>
          <p:cNvPr id="138" name="Google Shape;138;p3"/>
          <p:cNvGrpSpPr/>
          <p:nvPr/>
        </p:nvGrpSpPr>
        <p:grpSpPr>
          <a:xfrm>
            <a:off x="14115911" y="5944025"/>
            <a:ext cx="1254128" cy="1438321"/>
            <a:chOff x="1813" y="-19050"/>
            <a:chExt cx="809173" cy="831850"/>
          </a:xfrm>
        </p:grpSpPr>
        <p:sp>
          <p:nvSpPr>
            <p:cNvPr id="139" name="Google Shape;139;p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8ED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txBox="1"/>
            <p:nvPr/>
          </p:nvSpPr>
          <p:spPr>
            <a:xfrm>
              <a:off x="76200" y="-19050"/>
              <a:ext cx="660400" cy="755650"/>
            </a:xfrm>
            <a:prstGeom prst="rect">
              <a:avLst/>
            </a:prstGeom>
            <a:noFill/>
            <a:ln>
              <a:noFill/>
            </a:ln>
          </p:spPr>
          <p:txBody>
            <a:bodyPr anchorCtr="0" anchor="ctr" bIns="50800" lIns="50800" spcFirstLastPara="1" rIns="50800" wrap="square" tIns="50800">
              <a:noAutofit/>
            </a:bodyPr>
            <a:lstStyle/>
            <a:p>
              <a:pPr indent="0" lvl="0" marL="0" marR="0" rtl="0" algn="ctr">
                <a:lnSpc>
                  <a:spcPct val="150500"/>
                </a:lnSpc>
                <a:spcBef>
                  <a:spcPts val="0"/>
                </a:spcBef>
                <a:spcAft>
                  <a:spcPts val="0"/>
                </a:spcAft>
                <a:buNone/>
              </a:pPr>
              <a:r>
                <a:rPr lang="en-US" sz="4000">
                  <a:solidFill>
                    <a:srgbClr val="545454"/>
                  </a:solidFill>
                  <a:latin typeface="Times New Roman"/>
                  <a:ea typeface="Times New Roman"/>
                  <a:cs typeface="Times New Roman"/>
                  <a:sym typeface="Times New Roman"/>
                </a:rPr>
                <a:t>6.</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500"/>
                                        <p:tgtEl>
                                          <p:spTgt spid="11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500"/>
                                        <p:tgtEl>
                                          <p:spTgt spid="12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500"/>
                                        <p:tgtEl>
                                          <p:spTgt spid="12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500"/>
                                        <p:tgtEl>
                                          <p:spTgt spid="11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500"/>
                                        <p:tgtEl>
                                          <p:spTgt spid="12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500"/>
                                        <p:tgtEl>
                                          <p:spTgt spid="12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500"/>
                                        <p:tgtEl>
                                          <p:spTgt spid="13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500"/>
                                        <p:tgtEl>
                                          <p:spTgt spid="13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500"/>
                                        <p:tgtEl>
                                          <p:spTgt spid="13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500"/>
                                        <p:tgtEl>
                                          <p:spTgt spid="13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500"/>
                                        <p:tgtEl>
                                          <p:spTgt spid="12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500"/>
                                        <p:tgtEl>
                                          <p:spTgt spid="13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29"/>
          <p:cNvPicPr preferRelativeResize="0"/>
          <p:nvPr/>
        </p:nvPicPr>
        <p:blipFill rotWithShape="1">
          <a:blip r:embed="rId3">
            <a:alphaModFix amt="9999"/>
          </a:blip>
          <a:srcRect b="0" l="0" r="0" t="0"/>
          <a:stretch/>
        </p:blipFill>
        <p:spPr>
          <a:xfrm>
            <a:off x="0" y="-4762500"/>
            <a:ext cx="18288000" cy="18288000"/>
          </a:xfrm>
          <a:prstGeom prst="rect">
            <a:avLst/>
          </a:prstGeom>
          <a:noFill/>
          <a:ln>
            <a:noFill/>
          </a:ln>
        </p:spPr>
      </p:pic>
      <p:pic>
        <p:nvPicPr>
          <p:cNvPr descr="A picture containing text, diagram, plan, technical drawing&#10;&#10;Description automatically generated" id="385" name="Google Shape;385;p29"/>
          <p:cNvPicPr preferRelativeResize="0"/>
          <p:nvPr/>
        </p:nvPicPr>
        <p:blipFill rotWithShape="1">
          <a:blip r:embed="rId4">
            <a:alphaModFix/>
          </a:blip>
          <a:srcRect b="0" l="0" r="0" t="0"/>
          <a:stretch/>
        </p:blipFill>
        <p:spPr>
          <a:xfrm>
            <a:off x="7010400" y="0"/>
            <a:ext cx="8214360" cy="10484819"/>
          </a:xfrm>
          <a:prstGeom prst="rect">
            <a:avLst/>
          </a:prstGeom>
          <a:noFill/>
          <a:ln>
            <a:noFill/>
          </a:ln>
        </p:spPr>
      </p:pic>
      <p:sp>
        <p:nvSpPr>
          <p:cNvPr id="386" name="Google Shape;386;p29"/>
          <p:cNvSpPr txBox="1"/>
          <p:nvPr/>
        </p:nvSpPr>
        <p:spPr>
          <a:xfrm>
            <a:off x="1371600" y="3390900"/>
            <a:ext cx="48006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 sơ đồ quản lý nhân viên</a:t>
            </a:r>
            <a:endParaRPr b="1" sz="3000">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30"/>
          <p:cNvPicPr preferRelativeResize="0"/>
          <p:nvPr/>
        </p:nvPicPr>
        <p:blipFill rotWithShape="1">
          <a:blip r:embed="rId3">
            <a:alphaModFix amt="9999"/>
          </a:blip>
          <a:srcRect b="0" l="0" r="0" t="0"/>
          <a:stretch/>
        </p:blipFill>
        <p:spPr>
          <a:xfrm>
            <a:off x="0" y="-4762500"/>
            <a:ext cx="18288000" cy="18288000"/>
          </a:xfrm>
          <a:prstGeom prst="rect">
            <a:avLst/>
          </a:prstGeom>
          <a:noFill/>
          <a:ln>
            <a:noFill/>
          </a:ln>
        </p:spPr>
      </p:pic>
      <p:sp>
        <p:nvSpPr>
          <p:cNvPr id="392" name="Google Shape;392;p30"/>
          <p:cNvSpPr txBox="1"/>
          <p:nvPr/>
        </p:nvSpPr>
        <p:spPr>
          <a:xfrm>
            <a:off x="1104900" y="3238500"/>
            <a:ext cx="48006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 sơ đồ thêm lịch họp</a:t>
            </a:r>
            <a:endParaRPr b="1" sz="3000">
              <a:solidFill>
                <a:schemeClr val="dk1"/>
              </a:solidFill>
              <a:latin typeface="Times New Roman"/>
              <a:ea typeface="Times New Roman"/>
              <a:cs typeface="Times New Roman"/>
              <a:sym typeface="Times New Roman"/>
            </a:endParaRPr>
          </a:p>
        </p:txBody>
      </p:sp>
      <p:pic>
        <p:nvPicPr>
          <p:cNvPr descr="Ảnh có chứa biểu đồ, sơ đồ&#10;&#10;Mô tả được tạo tự động" id="393" name="Google Shape;393;p30"/>
          <p:cNvPicPr preferRelativeResize="0"/>
          <p:nvPr/>
        </p:nvPicPr>
        <p:blipFill rotWithShape="1">
          <a:blip r:embed="rId4">
            <a:alphaModFix/>
          </a:blip>
          <a:srcRect b="0" l="0" r="0" t="0"/>
          <a:stretch/>
        </p:blipFill>
        <p:spPr>
          <a:xfrm>
            <a:off x="5562600" y="-94770"/>
            <a:ext cx="9715500" cy="1047653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31"/>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399" name="Google Shape;399;p31"/>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4. Phân Tích, Thiết Kế, Lập Trình, Kiểm Thử </a:t>
            </a:r>
            <a:endParaRPr/>
          </a:p>
        </p:txBody>
      </p:sp>
      <p:sp>
        <p:nvSpPr>
          <p:cNvPr id="400" name="Google Shape;400;p31"/>
          <p:cNvSpPr/>
          <p:nvPr/>
        </p:nvSpPr>
        <p:spPr>
          <a:xfrm>
            <a:off x="6705600" y="896219"/>
            <a:ext cx="4267200" cy="533400"/>
          </a:xfrm>
          <a:prstGeom prst="roundRect">
            <a:avLst>
              <a:gd fmla="val 16667" name="adj"/>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01" name="Google Shape;401;p31"/>
          <p:cNvSpPr txBox="1"/>
          <p:nvPr/>
        </p:nvSpPr>
        <p:spPr>
          <a:xfrm>
            <a:off x="7239000" y="875621"/>
            <a:ext cx="66294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Lập trình hệ thống </a:t>
            </a:r>
            <a:endParaRPr/>
          </a:p>
        </p:txBody>
      </p:sp>
      <p:sp>
        <p:nvSpPr>
          <p:cNvPr id="402" name="Google Shape;402;p31"/>
          <p:cNvSpPr txBox="1"/>
          <p:nvPr/>
        </p:nvSpPr>
        <p:spPr>
          <a:xfrm>
            <a:off x="533400" y="1990994"/>
            <a:ext cx="5867400"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Triển khai hệ thống như sau</a:t>
            </a:r>
            <a:endParaRPr b="1" sz="3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	Gồm 2 phần:</a:t>
            </a:r>
            <a:endParaRPr/>
          </a:p>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		+ Server</a:t>
            </a:r>
            <a:endParaRPr/>
          </a:p>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		+ Client</a:t>
            </a:r>
            <a:endParaRPr/>
          </a:p>
        </p:txBody>
      </p:sp>
      <p:pic>
        <p:nvPicPr>
          <p:cNvPr id="403" name="Google Shape;403;p31"/>
          <p:cNvPicPr preferRelativeResize="0"/>
          <p:nvPr/>
        </p:nvPicPr>
        <p:blipFill rotWithShape="1">
          <a:blip r:embed="rId4">
            <a:alphaModFix/>
          </a:blip>
          <a:srcRect b="0" l="0" r="0" t="0"/>
          <a:stretch/>
        </p:blipFill>
        <p:spPr>
          <a:xfrm>
            <a:off x="3258388" y="4374950"/>
            <a:ext cx="11161623" cy="279713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500"/>
                                        <p:tgtEl>
                                          <p:spTgt spid="401"/>
                                        </p:tgtEl>
                                      </p:cBhvr>
                                    </p:animEffect>
                                  </p:childTnLst>
                                </p:cTn>
                              </p:par>
                              <p:par>
                                <p:cTn fill="hold" nodeType="with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5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id="408" name="Google Shape;408;p32"/>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409" name="Google Shape;409;p32"/>
          <p:cNvSpPr/>
          <p:nvPr/>
        </p:nvSpPr>
        <p:spPr>
          <a:xfrm>
            <a:off x="7010400" y="163204"/>
            <a:ext cx="4267200" cy="533400"/>
          </a:xfrm>
          <a:prstGeom prst="roundRect">
            <a:avLst>
              <a:gd fmla="val 16667" name="adj"/>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10" name="Google Shape;410;p32"/>
          <p:cNvSpPr txBox="1"/>
          <p:nvPr/>
        </p:nvSpPr>
        <p:spPr>
          <a:xfrm>
            <a:off x="5829300" y="142606"/>
            <a:ext cx="662940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00">
                <a:solidFill>
                  <a:schemeClr val="dk1"/>
                </a:solidFill>
                <a:latin typeface="Times New Roman"/>
                <a:ea typeface="Times New Roman"/>
                <a:cs typeface="Times New Roman"/>
                <a:sym typeface="Times New Roman"/>
              </a:rPr>
              <a:t>SERVER </a:t>
            </a:r>
            <a:endParaRPr/>
          </a:p>
        </p:txBody>
      </p:sp>
      <p:sp>
        <p:nvSpPr>
          <p:cNvPr id="411" name="Google Shape;411;p32"/>
          <p:cNvSpPr txBox="1"/>
          <p:nvPr/>
        </p:nvSpPr>
        <p:spPr>
          <a:xfrm>
            <a:off x="457200" y="1181100"/>
            <a:ext cx="115062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File Package.json: Chứa các phụ thuộc/ thư viện cần thiết cho dự án</a:t>
            </a:r>
            <a:endParaRPr b="1" sz="3000">
              <a:solidFill>
                <a:schemeClr val="dk1"/>
              </a:solidFill>
              <a:latin typeface="Times New Roman"/>
              <a:ea typeface="Times New Roman"/>
              <a:cs typeface="Times New Roman"/>
              <a:sym typeface="Times New Roman"/>
            </a:endParaRPr>
          </a:p>
        </p:txBody>
      </p:sp>
      <p:pic>
        <p:nvPicPr>
          <p:cNvPr descr="A picture containing text, screenshot&#10;&#10;Description automatically generated" id="412" name="Google Shape;412;p32"/>
          <p:cNvPicPr preferRelativeResize="0"/>
          <p:nvPr/>
        </p:nvPicPr>
        <p:blipFill rotWithShape="1">
          <a:blip r:embed="rId4">
            <a:alphaModFix/>
          </a:blip>
          <a:srcRect b="0" l="0" r="0" t="0"/>
          <a:stretch/>
        </p:blipFill>
        <p:spPr>
          <a:xfrm>
            <a:off x="762000" y="3096904"/>
            <a:ext cx="15773400" cy="6705600"/>
          </a:xfrm>
          <a:prstGeom prst="rect">
            <a:avLst/>
          </a:prstGeom>
          <a:noFill/>
          <a:ln>
            <a:noFill/>
          </a:ln>
        </p:spPr>
      </p:pic>
      <p:pic>
        <p:nvPicPr>
          <p:cNvPr id="413" name="Google Shape;413;p32"/>
          <p:cNvPicPr preferRelativeResize="0"/>
          <p:nvPr/>
        </p:nvPicPr>
        <p:blipFill rotWithShape="1">
          <a:blip r:embed="rId5">
            <a:alphaModFix/>
          </a:blip>
          <a:srcRect b="0" l="0" r="0" t="0"/>
          <a:stretch/>
        </p:blipFill>
        <p:spPr>
          <a:xfrm>
            <a:off x="762000" y="1735098"/>
            <a:ext cx="3429000" cy="10462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33"/>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419" name="Google Shape;419;p33"/>
          <p:cNvSpPr/>
          <p:nvPr/>
        </p:nvSpPr>
        <p:spPr>
          <a:xfrm>
            <a:off x="7010400" y="163204"/>
            <a:ext cx="4267200" cy="533400"/>
          </a:xfrm>
          <a:prstGeom prst="roundRect">
            <a:avLst>
              <a:gd fmla="val 16667" name="adj"/>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20" name="Google Shape;420;p33"/>
          <p:cNvSpPr txBox="1"/>
          <p:nvPr/>
        </p:nvSpPr>
        <p:spPr>
          <a:xfrm>
            <a:off x="5829300" y="142606"/>
            <a:ext cx="662940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00">
                <a:solidFill>
                  <a:schemeClr val="dk1"/>
                </a:solidFill>
                <a:latin typeface="Times New Roman"/>
                <a:ea typeface="Times New Roman"/>
                <a:cs typeface="Times New Roman"/>
                <a:sym typeface="Times New Roman"/>
              </a:rPr>
              <a:t>SERVER </a:t>
            </a:r>
            <a:endParaRPr/>
          </a:p>
        </p:txBody>
      </p:sp>
      <p:sp>
        <p:nvSpPr>
          <p:cNvPr id="421" name="Google Shape;421;p33"/>
          <p:cNvSpPr txBox="1"/>
          <p:nvPr/>
        </p:nvSpPr>
        <p:spPr>
          <a:xfrm>
            <a:off x="457200" y="1181100"/>
            <a:ext cx="11506200"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Folder src: chứa code của dự án</a:t>
            </a:r>
            <a:endParaRPr b="1" sz="3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	</a:t>
            </a:r>
            <a:endParaRPr/>
          </a:p>
          <a:p>
            <a:pPr indent="0" lvl="0" marL="0" marR="0" rtl="0" algn="l">
              <a:spcBef>
                <a:spcPts val="0"/>
              </a:spcBef>
              <a:spcAft>
                <a:spcPts val="0"/>
              </a:spcAft>
              <a:buNone/>
            </a:pPr>
            <a:r>
              <a:t/>
            </a:r>
            <a:endParaRPr b="1" sz="3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	Thư mục app/controllers: chứa các controllers</a:t>
            </a:r>
            <a:endParaRPr/>
          </a:p>
        </p:txBody>
      </p:sp>
      <p:pic>
        <p:nvPicPr>
          <p:cNvPr descr="Ảnh có chứa văn bản, ảnh chụp màn hình, Phông chữ, số&#10;&#10;Mô tả được tạo tự động" id="422" name="Google Shape;422;p33"/>
          <p:cNvPicPr preferRelativeResize="0"/>
          <p:nvPr/>
        </p:nvPicPr>
        <p:blipFill rotWithShape="1">
          <a:blip r:embed="rId4">
            <a:alphaModFix/>
          </a:blip>
          <a:srcRect b="0" l="0" r="0" t="0"/>
          <a:stretch/>
        </p:blipFill>
        <p:spPr>
          <a:xfrm>
            <a:off x="1426050" y="4211686"/>
            <a:ext cx="8708549" cy="5904490"/>
          </a:xfrm>
          <a:prstGeom prst="rect">
            <a:avLst/>
          </a:prstGeom>
          <a:noFill/>
          <a:ln>
            <a:noFill/>
          </a:ln>
        </p:spPr>
      </p:pic>
      <p:pic>
        <p:nvPicPr>
          <p:cNvPr id="423" name="Google Shape;423;p33"/>
          <p:cNvPicPr preferRelativeResize="0"/>
          <p:nvPr/>
        </p:nvPicPr>
        <p:blipFill rotWithShape="1">
          <a:blip r:embed="rId5">
            <a:alphaModFix/>
          </a:blip>
          <a:srcRect b="0" l="0" r="0" t="0"/>
          <a:stretch/>
        </p:blipFill>
        <p:spPr>
          <a:xfrm>
            <a:off x="1066800" y="1711106"/>
            <a:ext cx="3679349" cy="878979"/>
          </a:xfrm>
          <a:prstGeom prst="rect">
            <a:avLst/>
          </a:prstGeom>
          <a:noFill/>
          <a:ln>
            <a:noFill/>
          </a:ln>
        </p:spPr>
      </p:pic>
      <p:pic>
        <p:nvPicPr>
          <p:cNvPr id="424" name="Google Shape;424;p33"/>
          <p:cNvPicPr preferRelativeResize="0"/>
          <p:nvPr/>
        </p:nvPicPr>
        <p:blipFill rotWithShape="1">
          <a:blip r:embed="rId6">
            <a:alphaModFix/>
          </a:blip>
          <a:srcRect b="0" l="0" r="0" t="0"/>
          <a:stretch/>
        </p:blipFill>
        <p:spPr>
          <a:xfrm>
            <a:off x="1409699" y="3120091"/>
            <a:ext cx="2993550" cy="8789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34"/>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430" name="Google Shape;430;p34"/>
          <p:cNvSpPr/>
          <p:nvPr/>
        </p:nvSpPr>
        <p:spPr>
          <a:xfrm>
            <a:off x="7010400" y="163204"/>
            <a:ext cx="4267200" cy="533400"/>
          </a:xfrm>
          <a:prstGeom prst="roundRect">
            <a:avLst>
              <a:gd fmla="val 16667" name="adj"/>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31" name="Google Shape;431;p34"/>
          <p:cNvSpPr txBox="1"/>
          <p:nvPr/>
        </p:nvSpPr>
        <p:spPr>
          <a:xfrm>
            <a:off x="5829300" y="142606"/>
            <a:ext cx="662940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00">
                <a:solidFill>
                  <a:schemeClr val="dk1"/>
                </a:solidFill>
                <a:latin typeface="Times New Roman"/>
                <a:ea typeface="Times New Roman"/>
                <a:cs typeface="Times New Roman"/>
                <a:sym typeface="Times New Roman"/>
              </a:rPr>
              <a:t>SERVER </a:t>
            </a:r>
            <a:endParaRPr/>
          </a:p>
        </p:txBody>
      </p:sp>
      <p:sp>
        <p:nvSpPr>
          <p:cNvPr id="432" name="Google Shape;432;p34"/>
          <p:cNvSpPr txBox="1"/>
          <p:nvPr/>
        </p:nvSpPr>
        <p:spPr>
          <a:xfrm>
            <a:off x="457200" y="1181100"/>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File auth/auth.js: function giúp bảo vệ các endpoint từ những người dùng chưa xác thực	</a:t>
            </a:r>
            <a:endParaRPr/>
          </a:p>
        </p:txBody>
      </p:sp>
      <p:pic>
        <p:nvPicPr>
          <p:cNvPr descr="Ảnh có chứa văn bản, ảnh chụp màn hình, Phông chữ&#10;&#10;Mô tả được tạo tự động" id="433" name="Google Shape;433;p34"/>
          <p:cNvPicPr preferRelativeResize="0"/>
          <p:nvPr/>
        </p:nvPicPr>
        <p:blipFill rotWithShape="1">
          <a:blip r:embed="rId4">
            <a:alphaModFix/>
          </a:blip>
          <a:srcRect b="0" l="0" r="0" t="0"/>
          <a:stretch/>
        </p:blipFill>
        <p:spPr>
          <a:xfrm>
            <a:off x="457200" y="2720340"/>
            <a:ext cx="12268199" cy="7424054"/>
          </a:xfrm>
          <a:prstGeom prst="rect">
            <a:avLst/>
          </a:prstGeom>
          <a:noFill/>
          <a:ln>
            <a:noFill/>
          </a:ln>
        </p:spPr>
      </p:pic>
      <p:pic>
        <p:nvPicPr>
          <p:cNvPr id="434" name="Google Shape;434;p34"/>
          <p:cNvPicPr preferRelativeResize="0"/>
          <p:nvPr/>
        </p:nvPicPr>
        <p:blipFill rotWithShape="1">
          <a:blip r:embed="rId5">
            <a:alphaModFix/>
          </a:blip>
          <a:srcRect b="0" l="0" r="0" t="0"/>
          <a:stretch/>
        </p:blipFill>
        <p:spPr>
          <a:xfrm>
            <a:off x="457200" y="1735098"/>
            <a:ext cx="2743200" cy="9627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35"/>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440" name="Google Shape;440;p35"/>
          <p:cNvSpPr/>
          <p:nvPr/>
        </p:nvSpPr>
        <p:spPr>
          <a:xfrm>
            <a:off x="7010400" y="163204"/>
            <a:ext cx="4267200" cy="533400"/>
          </a:xfrm>
          <a:prstGeom prst="roundRect">
            <a:avLst>
              <a:gd fmla="val 16667" name="adj"/>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41" name="Google Shape;441;p35"/>
          <p:cNvSpPr txBox="1"/>
          <p:nvPr/>
        </p:nvSpPr>
        <p:spPr>
          <a:xfrm>
            <a:off x="5829300" y="142606"/>
            <a:ext cx="662940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00">
                <a:solidFill>
                  <a:schemeClr val="dk1"/>
                </a:solidFill>
                <a:latin typeface="Times New Roman"/>
                <a:ea typeface="Times New Roman"/>
                <a:cs typeface="Times New Roman"/>
                <a:sym typeface="Times New Roman"/>
              </a:rPr>
              <a:t>SERVER </a:t>
            </a:r>
            <a:endParaRPr/>
          </a:p>
        </p:txBody>
      </p:sp>
      <p:sp>
        <p:nvSpPr>
          <p:cNvPr id="442" name="Google Shape;442;p35"/>
          <p:cNvSpPr txBox="1"/>
          <p:nvPr/>
        </p:nvSpPr>
        <p:spPr>
          <a:xfrm>
            <a:off x="457200" y="1181100"/>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File config/db/index.js: tạo kết nối với cơ sở dữ liệu</a:t>
            </a:r>
            <a:endParaRPr b="1" sz="3000">
              <a:solidFill>
                <a:schemeClr val="dk1"/>
              </a:solidFill>
              <a:latin typeface="Times New Roman"/>
              <a:ea typeface="Times New Roman"/>
              <a:cs typeface="Times New Roman"/>
              <a:sym typeface="Times New Roman"/>
            </a:endParaRPr>
          </a:p>
        </p:txBody>
      </p:sp>
      <p:pic>
        <p:nvPicPr>
          <p:cNvPr descr="Ảnh có chứa văn bản, ảnh chụp màn hình, Phông chữ&#10;&#10;Mô tả được tạo tự động" id="443" name="Google Shape;443;p35"/>
          <p:cNvPicPr preferRelativeResize="0"/>
          <p:nvPr/>
        </p:nvPicPr>
        <p:blipFill rotWithShape="1">
          <a:blip r:embed="rId4">
            <a:alphaModFix/>
          </a:blip>
          <a:srcRect b="0" l="0" r="0" t="0"/>
          <a:stretch/>
        </p:blipFill>
        <p:spPr>
          <a:xfrm>
            <a:off x="457200" y="3095466"/>
            <a:ext cx="7620000" cy="3821232"/>
          </a:xfrm>
          <a:prstGeom prst="rect">
            <a:avLst/>
          </a:prstGeom>
          <a:noFill/>
          <a:ln>
            <a:noFill/>
          </a:ln>
        </p:spPr>
      </p:pic>
      <p:pic>
        <p:nvPicPr>
          <p:cNvPr id="444" name="Google Shape;444;p35"/>
          <p:cNvPicPr preferRelativeResize="0"/>
          <p:nvPr/>
        </p:nvPicPr>
        <p:blipFill rotWithShape="1">
          <a:blip r:embed="rId5">
            <a:alphaModFix/>
          </a:blip>
          <a:srcRect b="0" l="0" r="0" t="0"/>
          <a:stretch/>
        </p:blipFill>
        <p:spPr>
          <a:xfrm>
            <a:off x="457200" y="1950153"/>
            <a:ext cx="2667000" cy="1021064"/>
          </a:xfrm>
          <a:prstGeom prst="rect">
            <a:avLst/>
          </a:prstGeom>
          <a:noFill/>
          <a:ln>
            <a:noFill/>
          </a:ln>
        </p:spPr>
      </p:pic>
      <p:sp>
        <p:nvSpPr>
          <p:cNvPr id="445" name="Google Shape;445;p35"/>
          <p:cNvSpPr txBox="1"/>
          <p:nvPr/>
        </p:nvSpPr>
        <p:spPr>
          <a:xfrm>
            <a:off x="457200" y="7191534"/>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Thư mục public: lưu các file tĩnh cho dự án (hình ảnh, tài liệu,…)</a:t>
            </a:r>
            <a:endParaRPr b="1" sz="3000">
              <a:solidFill>
                <a:schemeClr val="dk1"/>
              </a:solidFill>
              <a:latin typeface="Times New Roman"/>
              <a:ea typeface="Times New Roman"/>
              <a:cs typeface="Times New Roman"/>
              <a:sym typeface="Times New Roman"/>
            </a:endParaRPr>
          </a:p>
        </p:txBody>
      </p:sp>
      <p:pic>
        <p:nvPicPr>
          <p:cNvPr descr="Ảnh có chứa văn bản, ảnh chụp màn hình, Phông chữ, hàng&#10;&#10;Mô tả được tạo tự động" id="446" name="Google Shape;446;p35"/>
          <p:cNvPicPr preferRelativeResize="0"/>
          <p:nvPr/>
        </p:nvPicPr>
        <p:blipFill rotWithShape="1">
          <a:blip r:embed="rId6">
            <a:alphaModFix/>
          </a:blip>
          <a:srcRect b="0" l="0" r="0" t="0"/>
          <a:stretch/>
        </p:blipFill>
        <p:spPr>
          <a:xfrm>
            <a:off x="3301502" y="8362534"/>
            <a:ext cx="5814695" cy="1905000"/>
          </a:xfrm>
          <a:prstGeom prst="rect">
            <a:avLst/>
          </a:prstGeom>
          <a:noFill/>
          <a:ln>
            <a:noFill/>
          </a:ln>
        </p:spPr>
      </p:pic>
      <p:pic>
        <p:nvPicPr>
          <p:cNvPr id="447" name="Google Shape;447;p35"/>
          <p:cNvPicPr preferRelativeResize="0"/>
          <p:nvPr/>
        </p:nvPicPr>
        <p:blipFill rotWithShape="1">
          <a:blip r:embed="rId7">
            <a:alphaModFix/>
          </a:blip>
          <a:srcRect b="0" l="0" r="0" t="0"/>
          <a:stretch/>
        </p:blipFill>
        <p:spPr>
          <a:xfrm>
            <a:off x="693008" y="7851846"/>
            <a:ext cx="2659792" cy="12540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36"/>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453" name="Google Shape;453;p36"/>
          <p:cNvSpPr/>
          <p:nvPr/>
        </p:nvSpPr>
        <p:spPr>
          <a:xfrm>
            <a:off x="7010400" y="163204"/>
            <a:ext cx="4267200" cy="533400"/>
          </a:xfrm>
          <a:prstGeom prst="roundRect">
            <a:avLst>
              <a:gd fmla="val 16667" name="adj"/>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54" name="Google Shape;454;p36"/>
          <p:cNvSpPr txBox="1"/>
          <p:nvPr/>
        </p:nvSpPr>
        <p:spPr>
          <a:xfrm>
            <a:off x="5829300" y="142606"/>
            <a:ext cx="662940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00">
                <a:solidFill>
                  <a:schemeClr val="dk1"/>
                </a:solidFill>
                <a:latin typeface="Times New Roman"/>
                <a:ea typeface="Times New Roman"/>
                <a:cs typeface="Times New Roman"/>
                <a:sym typeface="Times New Roman"/>
              </a:rPr>
              <a:t>SERVER </a:t>
            </a:r>
            <a:endParaRPr/>
          </a:p>
        </p:txBody>
      </p:sp>
      <p:sp>
        <p:nvSpPr>
          <p:cNvPr id="455" name="Google Shape;455;p36"/>
          <p:cNvSpPr txBox="1"/>
          <p:nvPr/>
        </p:nvSpPr>
        <p:spPr>
          <a:xfrm>
            <a:off x="457200" y="1181100"/>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Thư mục route: chứa các định tuyến cho các request</a:t>
            </a:r>
            <a:endParaRPr b="1" sz="3000">
              <a:solidFill>
                <a:schemeClr val="dk1"/>
              </a:solidFill>
              <a:latin typeface="Times New Roman"/>
              <a:ea typeface="Times New Roman"/>
              <a:cs typeface="Times New Roman"/>
              <a:sym typeface="Times New Roman"/>
            </a:endParaRPr>
          </a:p>
        </p:txBody>
      </p:sp>
      <p:pic>
        <p:nvPicPr>
          <p:cNvPr descr="Ảnh có chứa văn bản, ảnh chụp màn hình, Phông chữ, số&#10;&#10;Mô tả được tạo tự động" id="456" name="Google Shape;456;p36"/>
          <p:cNvPicPr preferRelativeResize="0"/>
          <p:nvPr/>
        </p:nvPicPr>
        <p:blipFill rotWithShape="1">
          <a:blip r:embed="rId4">
            <a:alphaModFix/>
          </a:blip>
          <a:srcRect b="0" l="0" r="0" t="0"/>
          <a:stretch/>
        </p:blipFill>
        <p:spPr>
          <a:xfrm>
            <a:off x="492210" y="3242448"/>
            <a:ext cx="6746789" cy="5330051"/>
          </a:xfrm>
          <a:prstGeom prst="rect">
            <a:avLst/>
          </a:prstGeom>
          <a:noFill/>
          <a:ln>
            <a:noFill/>
          </a:ln>
        </p:spPr>
      </p:pic>
      <p:pic>
        <p:nvPicPr>
          <p:cNvPr id="457" name="Google Shape;457;p36"/>
          <p:cNvPicPr preferRelativeResize="0"/>
          <p:nvPr/>
        </p:nvPicPr>
        <p:blipFill rotWithShape="1">
          <a:blip r:embed="rId5">
            <a:alphaModFix/>
          </a:blip>
          <a:srcRect b="0" l="0" r="0" t="0"/>
          <a:stretch/>
        </p:blipFill>
        <p:spPr>
          <a:xfrm>
            <a:off x="457199" y="1922496"/>
            <a:ext cx="2708190" cy="7553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37"/>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463" name="Google Shape;463;p37"/>
          <p:cNvSpPr/>
          <p:nvPr/>
        </p:nvSpPr>
        <p:spPr>
          <a:xfrm>
            <a:off x="7010400" y="163204"/>
            <a:ext cx="4267200" cy="533400"/>
          </a:xfrm>
          <a:prstGeom prst="roundRect">
            <a:avLst>
              <a:gd fmla="val 16667" name="adj"/>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64" name="Google Shape;464;p37"/>
          <p:cNvSpPr txBox="1"/>
          <p:nvPr/>
        </p:nvSpPr>
        <p:spPr>
          <a:xfrm>
            <a:off x="5829300" y="142606"/>
            <a:ext cx="662940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00">
                <a:solidFill>
                  <a:schemeClr val="dk1"/>
                </a:solidFill>
                <a:latin typeface="Times New Roman"/>
                <a:ea typeface="Times New Roman"/>
                <a:cs typeface="Times New Roman"/>
                <a:sym typeface="Times New Roman"/>
              </a:rPr>
              <a:t>SERVER </a:t>
            </a:r>
            <a:endParaRPr/>
          </a:p>
        </p:txBody>
      </p:sp>
      <p:sp>
        <p:nvSpPr>
          <p:cNvPr id="465" name="Google Shape;465;p37"/>
          <p:cNvSpPr txBox="1"/>
          <p:nvPr/>
        </p:nvSpPr>
        <p:spPr>
          <a:xfrm>
            <a:off x="457200" y="1181100"/>
            <a:ext cx="1714500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File uploadModel/uploadModel.js: chứa các hàm giúp tải file từ phía client lên server và lưu vào hệ thống</a:t>
            </a:r>
            <a:endParaRPr b="1" sz="3000">
              <a:solidFill>
                <a:schemeClr val="dk1"/>
              </a:solidFill>
              <a:latin typeface="Times New Roman"/>
              <a:ea typeface="Times New Roman"/>
              <a:cs typeface="Times New Roman"/>
              <a:sym typeface="Times New Roman"/>
            </a:endParaRPr>
          </a:p>
        </p:txBody>
      </p:sp>
      <p:pic>
        <p:nvPicPr>
          <p:cNvPr descr="Ảnh có chứa văn bản, ảnh chụp màn hình, Phông chữ&#10;&#10;Mô tả được tạo tự động" id="466" name="Google Shape;466;p37"/>
          <p:cNvPicPr preferRelativeResize="0"/>
          <p:nvPr/>
        </p:nvPicPr>
        <p:blipFill rotWithShape="1">
          <a:blip r:embed="rId4">
            <a:alphaModFix/>
          </a:blip>
          <a:srcRect b="0" l="0" r="0" t="0"/>
          <a:stretch/>
        </p:blipFill>
        <p:spPr>
          <a:xfrm>
            <a:off x="422189" y="3165754"/>
            <a:ext cx="8458200" cy="6425874"/>
          </a:xfrm>
          <a:prstGeom prst="rect">
            <a:avLst/>
          </a:prstGeom>
          <a:noFill/>
          <a:ln>
            <a:noFill/>
          </a:ln>
        </p:spPr>
      </p:pic>
      <p:pic>
        <p:nvPicPr>
          <p:cNvPr id="467" name="Google Shape;467;p37"/>
          <p:cNvPicPr preferRelativeResize="0"/>
          <p:nvPr/>
        </p:nvPicPr>
        <p:blipFill rotWithShape="1">
          <a:blip r:embed="rId5">
            <a:alphaModFix/>
          </a:blip>
          <a:srcRect b="0" l="0" r="0" t="0"/>
          <a:stretch/>
        </p:blipFill>
        <p:spPr>
          <a:xfrm>
            <a:off x="446903" y="2380709"/>
            <a:ext cx="3429000" cy="601099"/>
          </a:xfrm>
          <a:prstGeom prst="rect">
            <a:avLst/>
          </a:prstGeom>
          <a:noFill/>
          <a:ln>
            <a:noFill/>
          </a:ln>
        </p:spPr>
      </p:pic>
      <p:pic>
        <p:nvPicPr>
          <p:cNvPr descr="Ảnh có chứa văn bản, ảnh chụp màn hình, Phông chữ&#10;&#10;Mô tả được tạo tự động" id="468" name="Google Shape;468;p37"/>
          <p:cNvPicPr preferRelativeResize="0"/>
          <p:nvPr/>
        </p:nvPicPr>
        <p:blipFill rotWithShape="1">
          <a:blip r:embed="rId6">
            <a:alphaModFix/>
          </a:blip>
          <a:srcRect b="0" l="0" r="0" t="0"/>
          <a:stretch/>
        </p:blipFill>
        <p:spPr>
          <a:xfrm>
            <a:off x="8979621" y="3164724"/>
            <a:ext cx="8886190" cy="64258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38"/>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474" name="Google Shape;474;p38"/>
          <p:cNvSpPr/>
          <p:nvPr/>
        </p:nvSpPr>
        <p:spPr>
          <a:xfrm>
            <a:off x="7010400" y="163204"/>
            <a:ext cx="4267200" cy="533400"/>
          </a:xfrm>
          <a:prstGeom prst="roundRect">
            <a:avLst>
              <a:gd fmla="val 16667" name="adj"/>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75" name="Google Shape;475;p38"/>
          <p:cNvSpPr txBox="1"/>
          <p:nvPr/>
        </p:nvSpPr>
        <p:spPr>
          <a:xfrm>
            <a:off x="5829300" y="142606"/>
            <a:ext cx="662940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00">
                <a:solidFill>
                  <a:schemeClr val="dk1"/>
                </a:solidFill>
                <a:latin typeface="Times New Roman"/>
                <a:ea typeface="Times New Roman"/>
                <a:cs typeface="Times New Roman"/>
                <a:sym typeface="Times New Roman"/>
              </a:rPr>
              <a:t>CLIENT </a:t>
            </a:r>
            <a:endParaRPr/>
          </a:p>
        </p:txBody>
      </p:sp>
      <p:sp>
        <p:nvSpPr>
          <p:cNvPr id="476" name="Google Shape;476;p38"/>
          <p:cNvSpPr txBox="1"/>
          <p:nvPr/>
        </p:nvSpPr>
        <p:spPr>
          <a:xfrm>
            <a:off x="457200" y="1181100"/>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File package.json: chứa các phụ thuộc/thư viện cần thiết cho dự án</a:t>
            </a:r>
            <a:endParaRPr b="1" sz="3000">
              <a:solidFill>
                <a:schemeClr val="dk1"/>
              </a:solidFill>
              <a:latin typeface="Times New Roman"/>
              <a:ea typeface="Times New Roman"/>
              <a:cs typeface="Times New Roman"/>
              <a:sym typeface="Times New Roman"/>
            </a:endParaRPr>
          </a:p>
        </p:txBody>
      </p:sp>
      <p:pic>
        <p:nvPicPr>
          <p:cNvPr descr="Ảnh có chứa văn bản, chữ viết tay, Phông chữ, bức thư&#10;&#10;Mô tả được tạo tự động" id="477" name="Google Shape;477;p38"/>
          <p:cNvPicPr preferRelativeResize="0"/>
          <p:nvPr/>
        </p:nvPicPr>
        <p:blipFill rotWithShape="1">
          <a:blip r:embed="rId4">
            <a:alphaModFix/>
          </a:blip>
          <a:srcRect b="0" l="0" r="0" t="0"/>
          <a:stretch/>
        </p:blipFill>
        <p:spPr>
          <a:xfrm>
            <a:off x="133617" y="2569518"/>
            <a:ext cx="9035097" cy="7554278"/>
          </a:xfrm>
          <a:prstGeom prst="rect">
            <a:avLst/>
          </a:prstGeom>
          <a:noFill/>
          <a:ln>
            <a:noFill/>
          </a:ln>
        </p:spPr>
      </p:pic>
      <p:pic>
        <p:nvPicPr>
          <p:cNvPr descr="Ảnh có chứa văn bản, chữ viết tay, ảnh chụp màn hình, Phông chữ&#10;&#10;Mô tả được tạo tự động" id="478" name="Google Shape;478;p38"/>
          <p:cNvPicPr preferRelativeResize="0"/>
          <p:nvPr/>
        </p:nvPicPr>
        <p:blipFill rotWithShape="1">
          <a:blip r:embed="rId5">
            <a:alphaModFix/>
          </a:blip>
          <a:srcRect b="0" l="0" r="0" t="0"/>
          <a:stretch/>
        </p:blipFill>
        <p:spPr>
          <a:xfrm>
            <a:off x="9005768" y="2569518"/>
            <a:ext cx="8147469" cy="7717482"/>
          </a:xfrm>
          <a:prstGeom prst="rect">
            <a:avLst/>
          </a:prstGeom>
          <a:noFill/>
          <a:ln>
            <a:noFill/>
          </a:ln>
        </p:spPr>
      </p:pic>
      <p:pic>
        <p:nvPicPr>
          <p:cNvPr id="479" name="Google Shape;479;p38"/>
          <p:cNvPicPr preferRelativeResize="0"/>
          <p:nvPr/>
        </p:nvPicPr>
        <p:blipFill rotWithShape="1">
          <a:blip r:embed="rId6">
            <a:alphaModFix/>
          </a:blip>
          <a:srcRect b="0" l="0" r="0" t="0"/>
          <a:stretch/>
        </p:blipFill>
        <p:spPr>
          <a:xfrm>
            <a:off x="455141" y="1752077"/>
            <a:ext cx="3346169" cy="7093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4"/>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146" name="Google Shape;146;p4"/>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1. Giới Thiệu</a:t>
            </a:r>
            <a:endParaRPr b="1" sz="4800">
              <a:solidFill>
                <a:srgbClr val="7A5A23"/>
              </a:solidFill>
              <a:latin typeface="Times New Roman"/>
              <a:ea typeface="Times New Roman"/>
              <a:cs typeface="Times New Roman"/>
              <a:sym typeface="Times New Roman"/>
            </a:endParaRPr>
          </a:p>
        </p:txBody>
      </p:sp>
      <p:sp>
        <p:nvSpPr>
          <p:cNvPr id="147" name="Google Shape;147;p4"/>
          <p:cNvSpPr txBox="1"/>
          <p:nvPr/>
        </p:nvSpPr>
        <p:spPr>
          <a:xfrm>
            <a:off x="914400" y="4736299"/>
            <a:ext cx="3810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3000">
              <a:solidFill>
                <a:srgbClr val="FF0000"/>
              </a:solidFill>
              <a:latin typeface="Times New Roman"/>
              <a:ea typeface="Times New Roman"/>
              <a:cs typeface="Times New Roman"/>
              <a:sym typeface="Times New Roman"/>
            </a:endParaRPr>
          </a:p>
        </p:txBody>
      </p:sp>
      <p:sp>
        <p:nvSpPr>
          <p:cNvPr id="148" name="Google Shape;148;p4"/>
          <p:cNvSpPr txBox="1"/>
          <p:nvPr/>
        </p:nvSpPr>
        <p:spPr>
          <a:xfrm>
            <a:off x="1524000" y="5329149"/>
            <a:ext cx="939113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149" name="Google Shape;149;p4"/>
          <p:cNvSpPr txBox="1"/>
          <p:nvPr/>
        </p:nvSpPr>
        <p:spPr>
          <a:xfrm>
            <a:off x="1524000" y="6206901"/>
            <a:ext cx="939113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150" name="Google Shape;150;p4"/>
          <p:cNvSpPr txBox="1"/>
          <p:nvPr/>
        </p:nvSpPr>
        <p:spPr>
          <a:xfrm>
            <a:off x="1524000" y="7029361"/>
            <a:ext cx="939113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151" name="Google Shape;151;p4"/>
          <p:cNvSpPr txBox="1"/>
          <p:nvPr/>
        </p:nvSpPr>
        <p:spPr>
          <a:xfrm>
            <a:off x="1524000" y="7910411"/>
            <a:ext cx="939113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152" name="Google Shape;152;p4"/>
          <p:cNvSpPr txBox="1"/>
          <p:nvPr/>
        </p:nvSpPr>
        <p:spPr>
          <a:xfrm>
            <a:off x="1524000" y="9386821"/>
            <a:ext cx="939113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153" name="Google Shape;153;p4"/>
          <p:cNvSpPr txBox="1"/>
          <p:nvPr/>
        </p:nvSpPr>
        <p:spPr>
          <a:xfrm>
            <a:off x="253925" y="1232780"/>
            <a:ext cx="17282400" cy="87735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4200">
                <a:solidFill>
                  <a:srgbClr val="FF0000"/>
                </a:solidFill>
                <a:latin typeface="Times New Roman"/>
                <a:ea typeface="Times New Roman"/>
                <a:cs typeface="Times New Roman"/>
                <a:sym typeface="Times New Roman"/>
              </a:rPr>
              <a:t>Lý Do Hình Thành </a:t>
            </a:r>
            <a:endParaRPr sz="4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Font typeface="Arial"/>
              <a:buNone/>
            </a:pPr>
            <a:r>
              <a:rPr lang="en-US" sz="4000">
                <a:solidFill>
                  <a:schemeClr val="dk1"/>
                </a:solidFill>
                <a:latin typeface="Times New Roman"/>
                <a:ea typeface="Times New Roman"/>
                <a:cs typeface="Times New Roman"/>
                <a:sym typeface="Times New Roman"/>
              </a:rPr>
              <a:t>Công nghệ đổi mới và liên tục phát triển</a:t>
            </a:r>
            <a:endParaRPr sz="4000">
              <a:solidFill>
                <a:schemeClr val="dk1"/>
              </a:solidFill>
              <a:latin typeface="Calibri"/>
              <a:ea typeface="Calibri"/>
              <a:cs typeface="Calibri"/>
              <a:sym typeface="Calibri"/>
            </a:endParaRPr>
          </a:p>
          <a:p>
            <a:pPr indent="0" lvl="0" marL="0" marR="0" rtl="0" algn="l">
              <a:spcBef>
                <a:spcPts val="0"/>
              </a:spcBef>
              <a:spcAft>
                <a:spcPts val="0"/>
              </a:spcAft>
              <a:buNone/>
            </a:pPr>
            <a:r>
              <a:rPr lang="en-US" sz="4000">
                <a:solidFill>
                  <a:schemeClr val="dk1"/>
                </a:solidFill>
                <a:latin typeface="Times New Roman"/>
                <a:ea typeface="Times New Roman"/>
                <a:cs typeface="Times New Roman"/>
                <a:sym typeface="Times New Roman"/>
              </a:rPr>
              <a:t>Trong một thị trường cạnh tranh, đặc biệt là khi cuộc cách mạng công nghiệp 4.0 </a:t>
            </a:r>
            <a:endParaRPr sz="40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US" sz="4000">
                <a:solidFill>
                  <a:schemeClr val="dk1"/>
                </a:solidFill>
                <a:latin typeface="Times New Roman"/>
                <a:ea typeface="Times New Roman"/>
                <a:cs typeface="Times New Roman"/>
                <a:sym typeface="Times New Roman"/>
              </a:rPr>
              <a:t>=&gt; Triển khai một hệ thống Website nội bộ là một giải pháp được đánh giá cao để cải thiện quản lý tài nguyên và hiệu quả công việc của một công ty giúp đảm bảo tính bảo mật, xử lí thông tin trong công ty cũng như tối ưu hoá quá trình xử lí công việc, tác vụ thường ngày và tác động đến sự thành công của công ty.</a:t>
            </a:r>
            <a:endParaRPr sz="4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4200">
                <a:solidFill>
                  <a:srgbClr val="FF0000"/>
                </a:solidFill>
                <a:latin typeface="Times New Roman"/>
                <a:ea typeface="Times New Roman"/>
                <a:cs typeface="Times New Roman"/>
                <a:sym typeface="Times New Roman"/>
              </a:rPr>
              <a:t>Mục Tiêu</a:t>
            </a:r>
            <a:endParaRPr sz="4200">
              <a:solidFill>
                <a:srgbClr val="FF0000"/>
              </a:solidFill>
              <a:latin typeface="Times New Roman"/>
              <a:ea typeface="Times New Roman"/>
              <a:cs typeface="Times New Roman"/>
              <a:sym typeface="Times New Roman"/>
            </a:endParaRPr>
          </a:p>
          <a:p>
            <a:pPr indent="0" lvl="0" marL="0" rtl="0" algn="l">
              <a:spcBef>
                <a:spcPts val="0"/>
              </a:spcBef>
              <a:spcAft>
                <a:spcPts val="0"/>
              </a:spcAft>
              <a:buNone/>
            </a:pPr>
            <a:r>
              <a:rPr lang="en-US" sz="4000">
                <a:solidFill>
                  <a:srgbClr val="0D0D0D"/>
                </a:solidFill>
                <a:latin typeface="Times New Roman"/>
                <a:ea typeface="Times New Roman"/>
                <a:cs typeface="Times New Roman"/>
                <a:sym typeface="Times New Roman"/>
              </a:rPr>
              <a:t>1. Tăng cường sự liên kết giữa các thành viên trong công ty</a:t>
            </a:r>
            <a:endParaRPr sz="4000">
              <a:solidFill>
                <a:schemeClr val="dk1"/>
              </a:solidFill>
              <a:latin typeface="Calibri"/>
              <a:ea typeface="Calibri"/>
              <a:cs typeface="Calibri"/>
              <a:sym typeface="Calibri"/>
            </a:endParaRPr>
          </a:p>
          <a:p>
            <a:pPr indent="0" lvl="0" marL="0" rtl="0" algn="l">
              <a:spcBef>
                <a:spcPts val="0"/>
              </a:spcBef>
              <a:spcAft>
                <a:spcPts val="0"/>
              </a:spcAft>
              <a:buNone/>
            </a:pPr>
            <a:r>
              <a:rPr lang="en-US" sz="4000">
                <a:solidFill>
                  <a:srgbClr val="0D0D0D"/>
                </a:solidFill>
                <a:latin typeface="Times New Roman"/>
                <a:ea typeface="Times New Roman"/>
                <a:cs typeface="Times New Roman"/>
                <a:sym typeface="Times New Roman"/>
              </a:rPr>
              <a:t>2. Tiết kiệm thời gian và chi phí</a:t>
            </a:r>
            <a:endParaRPr sz="4000">
              <a:solidFill>
                <a:schemeClr val="dk1"/>
              </a:solidFill>
              <a:latin typeface="Calibri"/>
              <a:ea typeface="Calibri"/>
              <a:cs typeface="Calibri"/>
              <a:sym typeface="Calibri"/>
            </a:endParaRPr>
          </a:p>
          <a:p>
            <a:pPr indent="0" lvl="0" marL="0" rtl="0" algn="l">
              <a:spcBef>
                <a:spcPts val="0"/>
              </a:spcBef>
              <a:spcAft>
                <a:spcPts val="0"/>
              </a:spcAft>
              <a:buNone/>
            </a:pPr>
            <a:r>
              <a:rPr lang="en-US" sz="4000">
                <a:solidFill>
                  <a:srgbClr val="0D0D0D"/>
                </a:solidFill>
                <a:latin typeface="Times New Roman"/>
                <a:ea typeface="Times New Roman"/>
                <a:cs typeface="Times New Roman"/>
                <a:sym typeface="Times New Roman"/>
              </a:rPr>
              <a:t>3. Nâng cao hiệu quả làm việc của nhân viên</a:t>
            </a:r>
            <a:endParaRPr sz="4200">
              <a:solidFill>
                <a:srgbClr val="FF0000"/>
              </a:solidFill>
              <a:latin typeface="Times New Roman"/>
              <a:ea typeface="Times New Roman"/>
              <a:cs typeface="Times New Roman"/>
              <a:sym typeface="Times New Roman"/>
            </a:endParaRPr>
          </a:p>
          <a:p>
            <a:pPr indent="0" lvl="0" marL="0" rtl="0" algn="l">
              <a:spcBef>
                <a:spcPts val="0"/>
              </a:spcBef>
              <a:spcAft>
                <a:spcPts val="0"/>
              </a:spcAft>
              <a:buNone/>
            </a:pPr>
            <a:r>
              <a:rPr lang="en-US" sz="4000">
                <a:solidFill>
                  <a:srgbClr val="0D0D0D"/>
                </a:solidFill>
                <a:latin typeface="Times New Roman"/>
                <a:ea typeface="Times New Roman"/>
                <a:cs typeface="Times New Roman"/>
                <a:sym typeface="Times New Roman"/>
              </a:rPr>
              <a:t>4. Tăng cường tính bảo mật thông tin</a:t>
            </a:r>
            <a:endParaRPr sz="4000">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rPr lang="en-US" sz="4000">
                <a:solidFill>
                  <a:srgbClr val="0D0D0D"/>
                </a:solidFill>
                <a:latin typeface="Times New Roman"/>
                <a:ea typeface="Times New Roman"/>
                <a:cs typeface="Times New Roman"/>
                <a:sym typeface="Times New Roman"/>
              </a:rPr>
              <a:t>5. Tạo ra một môi trường làm việc chuyên nghiệp</a:t>
            </a:r>
            <a:endParaRPr sz="4000">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rPr lang="en-US" sz="4000">
                <a:solidFill>
                  <a:srgbClr val="0D0D0D"/>
                </a:solidFill>
                <a:latin typeface="Times New Roman"/>
                <a:ea typeface="Times New Roman"/>
                <a:cs typeface="Times New Roman"/>
                <a:sym typeface="Times New Roman"/>
              </a:rPr>
              <a:t>6. Tăng cường hình ảnh và uy tín của công ty</a:t>
            </a:r>
            <a:endParaRPr sz="4000">
              <a:solidFill>
                <a:srgbClr val="0D0D0D"/>
              </a:solidFill>
              <a:latin typeface="Times New Roman"/>
              <a:ea typeface="Times New Roman"/>
              <a:cs typeface="Times New Roman"/>
              <a:sym typeface="Times New Roman"/>
            </a:endParaRPr>
          </a:p>
        </p:txBody>
      </p:sp>
      <p:pic>
        <p:nvPicPr>
          <p:cNvPr id="154" name="Google Shape;154;p4"/>
          <p:cNvPicPr preferRelativeResize="0"/>
          <p:nvPr/>
        </p:nvPicPr>
        <p:blipFill rotWithShape="1">
          <a:blip r:embed="rId4">
            <a:alphaModFix/>
          </a:blip>
          <a:srcRect b="0" l="0" r="0" t="0"/>
          <a:stretch/>
        </p:blipFill>
        <p:spPr>
          <a:xfrm rot="10800000">
            <a:off x="16764000" y="7754793"/>
            <a:ext cx="1212327" cy="21552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39"/>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485" name="Google Shape;485;p39"/>
          <p:cNvSpPr/>
          <p:nvPr/>
        </p:nvSpPr>
        <p:spPr>
          <a:xfrm>
            <a:off x="7010400" y="163204"/>
            <a:ext cx="4267200" cy="533400"/>
          </a:xfrm>
          <a:prstGeom prst="roundRect">
            <a:avLst>
              <a:gd fmla="val 16667" name="adj"/>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86" name="Google Shape;486;p39"/>
          <p:cNvSpPr txBox="1"/>
          <p:nvPr/>
        </p:nvSpPr>
        <p:spPr>
          <a:xfrm>
            <a:off x="5829300" y="142606"/>
            <a:ext cx="662940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00">
                <a:solidFill>
                  <a:schemeClr val="dk1"/>
                </a:solidFill>
                <a:latin typeface="Times New Roman"/>
                <a:ea typeface="Times New Roman"/>
                <a:cs typeface="Times New Roman"/>
                <a:sym typeface="Times New Roman"/>
              </a:rPr>
              <a:t>CLIENT </a:t>
            </a:r>
            <a:endParaRPr/>
          </a:p>
        </p:txBody>
      </p:sp>
      <p:sp>
        <p:nvSpPr>
          <p:cNvPr id="487" name="Google Shape;487;p39"/>
          <p:cNvSpPr txBox="1"/>
          <p:nvPr/>
        </p:nvSpPr>
        <p:spPr>
          <a:xfrm>
            <a:off x="457200" y="1181100"/>
            <a:ext cx="1714500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Thư mục src: chứa code của dự án</a:t>
            </a:r>
            <a:endParaRPr/>
          </a:p>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	Thư mục Layouts: chứa các layout của website</a:t>
            </a:r>
            <a:endParaRPr b="1" sz="3000">
              <a:solidFill>
                <a:schemeClr val="dk1"/>
              </a:solidFill>
              <a:latin typeface="Times New Roman"/>
              <a:ea typeface="Times New Roman"/>
              <a:cs typeface="Times New Roman"/>
              <a:sym typeface="Times New Roman"/>
            </a:endParaRPr>
          </a:p>
        </p:txBody>
      </p:sp>
      <p:pic>
        <p:nvPicPr>
          <p:cNvPr descr="Ảnh có chứa văn bản, ảnh chụp màn hình, Phông chữ, hàng&#10;&#10;Mô tả được tạo tự động" id="488" name="Google Shape;488;p39"/>
          <p:cNvPicPr preferRelativeResize="0"/>
          <p:nvPr/>
        </p:nvPicPr>
        <p:blipFill rotWithShape="1">
          <a:blip r:embed="rId4">
            <a:alphaModFix/>
          </a:blip>
          <a:srcRect b="0" l="0" r="0" t="0"/>
          <a:stretch/>
        </p:blipFill>
        <p:spPr>
          <a:xfrm>
            <a:off x="1447800" y="2521960"/>
            <a:ext cx="5562600" cy="2317750"/>
          </a:xfrm>
          <a:prstGeom prst="rect">
            <a:avLst/>
          </a:prstGeom>
          <a:noFill/>
          <a:ln>
            <a:noFill/>
          </a:ln>
        </p:spPr>
      </p:pic>
      <p:pic>
        <p:nvPicPr>
          <p:cNvPr descr="Ảnh có chứa văn bản, ảnh chụp màn hình, Phông chữ, hàng&#10;&#10;Mô tả được tạo tự động" id="489" name="Google Shape;489;p39"/>
          <p:cNvPicPr preferRelativeResize="0"/>
          <p:nvPr/>
        </p:nvPicPr>
        <p:blipFill rotWithShape="1">
          <a:blip r:embed="rId5">
            <a:alphaModFix/>
          </a:blip>
          <a:srcRect b="0" l="0" r="0" t="0"/>
          <a:stretch/>
        </p:blipFill>
        <p:spPr>
          <a:xfrm>
            <a:off x="1326269" y="5878204"/>
            <a:ext cx="5805662" cy="2741276"/>
          </a:xfrm>
          <a:prstGeom prst="rect">
            <a:avLst/>
          </a:prstGeom>
          <a:noFill/>
          <a:ln>
            <a:noFill/>
          </a:ln>
        </p:spPr>
      </p:pic>
      <p:sp>
        <p:nvSpPr>
          <p:cNvPr id="490" name="Google Shape;490;p39"/>
          <p:cNvSpPr txBox="1"/>
          <p:nvPr/>
        </p:nvSpPr>
        <p:spPr>
          <a:xfrm>
            <a:off x="467497" y="4939459"/>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Thư mục assets: chứa các file tĩnh của website(hình ảnh, phông chữ</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40"/>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496" name="Google Shape;496;p40"/>
          <p:cNvSpPr/>
          <p:nvPr/>
        </p:nvSpPr>
        <p:spPr>
          <a:xfrm>
            <a:off x="7010400" y="163204"/>
            <a:ext cx="4267200" cy="533400"/>
          </a:xfrm>
          <a:prstGeom prst="roundRect">
            <a:avLst>
              <a:gd fmla="val 16667" name="adj"/>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97" name="Google Shape;497;p40"/>
          <p:cNvSpPr txBox="1"/>
          <p:nvPr/>
        </p:nvSpPr>
        <p:spPr>
          <a:xfrm>
            <a:off x="5829300" y="142606"/>
            <a:ext cx="662940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00">
                <a:solidFill>
                  <a:schemeClr val="dk1"/>
                </a:solidFill>
                <a:latin typeface="Times New Roman"/>
                <a:ea typeface="Times New Roman"/>
                <a:cs typeface="Times New Roman"/>
                <a:sym typeface="Times New Roman"/>
              </a:rPr>
              <a:t>CLIENT </a:t>
            </a:r>
            <a:endParaRPr/>
          </a:p>
        </p:txBody>
      </p:sp>
      <p:sp>
        <p:nvSpPr>
          <p:cNvPr id="498" name="Google Shape;498;p40"/>
          <p:cNvSpPr txBox="1"/>
          <p:nvPr/>
        </p:nvSpPr>
        <p:spPr>
          <a:xfrm>
            <a:off x="457200" y="1181100"/>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Thư mục components: chứa các thành phần của giao diện website</a:t>
            </a:r>
            <a:endParaRPr b="1" sz="3000">
              <a:solidFill>
                <a:schemeClr val="dk1"/>
              </a:solidFill>
              <a:latin typeface="Times New Roman"/>
              <a:ea typeface="Times New Roman"/>
              <a:cs typeface="Times New Roman"/>
              <a:sym typeface="Times New Roman"/>
            </a:endParaRPr>
          </a:p>
        </p:txBody>
      </p:sp>
      <p:pic>
        <p:nvPicPr>
          <p:cNvPr descr="Ảnh có chứa văn bản, ảnh chụp màn hình, Phông chữ, số&#10;&#10;Mô tả được tạo tự động" id="499" name="Google Shape;499;p40"/>
          <p:cNvPicPr preferRelativeResize="0"/>
          <p:nvPr/>
        </p:nvPicPr>
        <p:blipFill rotWithShape="1">
          <a:blip r:embed="rId4">
            <a:alphaModFix/>
          </a:blip>
          <a:srcRect b="0" l="0" r="0" t="0"/>
          <a:stretch/>
        </p:blipFill>
        <p:spPr>
          <a:xfrm>
            <a:off x="363880" y="1863911"/>
            <a:ext cx="8780119" cy="660963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41"/>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505" name="Google Shape;505;p41"/>
          <p:cNvSpPr/>
          <p:nvPr/>
        </p:nvSpPr>
        <p:spPr>
          <a:xfrm>
            <a:off x="7010400" y="163204"/>
            <a:ext cx="4267200" cy="533400"/>
          </a:xfrm>
          <a:prstGeom prst="roundRect">
            <a:avLst>
              <a:gd fmla="val 16667" name="adj"/>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06" name="Google Shape;506;p41"/>
          <p:cNvSpPr txBox="1"/>
          <p:nvPr/>
        </p:nvSpPr>
        <p:spPr>
          <a:xfrm>
            <a:off x="5829300" y="142606"/>
            <a:ext cx="662940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00">
                <a:solidFill>
                  <a:schemeClr val="dk1"/>
                </a:solidFill>
                <a:latin typeface="Times New Roman"/>
                <a:ea typeface="Times New Roman"/>
                <a:cs typeface="Times New Roman"/>
                <a:sym typeface="Times New Roman"/>
              </a:rPr>
              <a:t>CLIENT </a:t>
            </a:r>
            <a:endParaRPr/>
          </a:p>
        </p:txBody>
      </p:sp>
      <p:sp>
        <p:nvSpPr>
          <p:cNvPr id="507" name="Google Shape;507;p41"/>
          <p:cNvSpPr txBox="1"/>
          <p:nvPr/>
        </p:nvSpPr>
        <p:spPr>
          <a:xfrm>
            <a:off x="457200" y="1181100"/>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Thư mục pages: chứa giao diện các trang của website</a:t>
            </a:r>
            <a:endParaRPr b="1" sz="3000">
              <a:solidFill>
                <a:schemeClr val="dk1"/>
              </a:solidFill>
              <a:latin typeface="Times New Roman"/>
              <a:ea typeface="Times New Roman"/>
              <a:cs typeface="Times New Roman"/>
              <a:sym typeface="Times New Roman"/>
            </a:endParaRPr>
          </a:p>
        </p:txBody>
      </p:sp>
      <p:pic>
        <p:nvPicPr>
          <p:cNvPr descr="Ảnh có chứa văn bản, ảnh chụp màn hình, số, Phông chữ&#10;&#10;Mô tả được tạo tự động" id="508" name="Google Shape;508;p41"/>
          <p:cNvPicPr preferRelativeResize="0"/>
          <p:nvPr/>
        </p:nvPicPr>
        <p:blipFill rotWithShape="1">
          <a:blip r:embed="rId4">
            <a:alphaModFix/>
          </a:blip>
          <a:srcRect b="0" l="0" r="0" t="0"/>
          <a:stretch/>
        </p:blipFill>
        <p:spPr>
          <a:xfrm>
            <a:off x="440724" y="2019300"/>
            <a:ext cx="7484076" cy="7924800"/>
          </a:xfrm>
          <a:prstGeom prst="rect">
            <a:avLst/>
          </a:prstGeom>
          <a:noFill/>
          <a:ln>
            <a:noFill/>
          </a:ln>
        </p:spPr>
      </p:pic>
      <p:pic>
        <p:nvPicPr>
          <p:cNvPr descr="Ảnh có chứa văn bản, ảnh chụp màn hình, số, Phông chữ&#10;&#10;Mô tả được tạo tự động" id="509" name="Google Shape;509;p41"/>
          <p:cNvPicPr preferRelativeResize="0"/>
          <p:nvPr/>
        </p:nvPicPr>
        <p:blipFill rotWithShape="1">
          <a:blip r:embed="rId5">
            <a:alphaModFix/>
          </a:blip>
          <a:srcRect b="0" l="0" r="0" t="0"/>
          <a:stretch/>
        </p:blipFill>
        <p:spPr>
          <a:xfrm>
            <a:off x="8344929" y="1903151"/>
            <a:ext cx="7788876" cy="81570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42"/>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515" name="Google Shape;515;p42"/>
          <p:cNvSpPr/>
          <p:nvPr/>
        </p:nvSpPr>
        <p:spPr>
          <a:xfrm>
            <a:off x="7010400" y="163204"/>
            <a:ext cx="4267200" cy="533400"/>
          </a:xfrm>
          <a:prstGeom prst="roundRect">
            <a:avLst>
              <a:gd fmla="val 16667" name="adj"/>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16" name="Google Shape;516;p42"/>
          <p:cNvSpPr txBox="1"/>
          <p:nvPr/>
        </p:nvSpPr>
        <p:spPr>
          <a:xfrm>
            <a:off x="5829300" y="142606"/>
            <a:ext cx="662940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00">
                <a:solidFill>
                  <a:schemeClr val="dk1"/>
                </a:solidFill>
                <a:latin typeface="Times New Roman"/>
                <a:ea typeface="Times New Roman"/>
                <a:cs typeface="Times New Roman"/>
                <a:sym typeface="Times New Roman"/>
              </a:rPr>
              <a:t>CLIENT </a:t>
            </a:r>
            <a:endParaRPr/>
          </a:p>
        </p:txBody>
      </p:sp>
      <p:sp>
        <p:nvSpPr>
          <p:cNvPr id="517" name="Google Shape;517;p42"/>
          <p:cNvSpPr txBox="1"/>
          <p:nvPr/>
        </p:nvSpPr>
        <p:spPr>
          <a:xfrm>
            <a:off x="457200" y="1181100"/>
            <a:ext cx="1714500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Trong mỗi thư mục chứa file</a:t>
            </a:r>
            <a:endParaRPr b="1" sz="3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	js: chứa các thành phần của trang web</a:t>
            </a:r>
            <a:endParaRPr b="1" sz="3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	css: định dạng màu sắc, phông chữ, kiểu chữ cho trang web</a:t>
            </a:r>
            <a:endParaRPr b="1" sz="3000">
              <a:solidFill>
                <a:schemeClr val="dk1"/>
              </a:solidFill>
              <a:latin typeface="Times New Roman"/>
              <a:ea typeface="Times New Roman"/>
              <a:cs typeface="Times New Roman"/>
              <a:sym typeface="Times New Roman"/>
            </a:endParaRPr>
          </a:p>
        </p:txBody>
      </p:sp>
      <p:pic>
        <p:nvPicPr>
          <p:cNvPr descr="Ảnh có chứa văn bản, ảnh chụp màn hình, Phông chữ, hàng&#10;&#10;Mô tả được tạo tự động" id="518" name="Google Shape;518;p42"/>
          <p:cNvPicPr preferRelativeResize="0"/>
          <p:nvPr/>
        </p:nvPicPr>
        <p:blipFill rotWithShape="1">
          <a:blip r:embed="rId4">
            <a:alphaModFix/>
          </a:blip>
          <a:srcRect b="0" l="0" r="0" t="0"/>
          <a:stretch/>
        </p:blipFill>
        <p:spPr>
          <a:xfrm>
            <a:off x="457200" y="2778612"/>
            <a:ext cx="5182693" cy="1936750"/>
          </a:xfrm>
          <a:prstGeom prst="rect">
            <a:avLst/>
          </a:prstGeom>
          <a:noFill/>
          <a:ln>
            <a:noFill/>
          </a:ln>
        </p:spPr>
      </p:pic>
      <p:sp>
        <p:nvSpPr>
          <p:cNvPr id="519" name="Google Shape;519;p42"/>
          <p:cNvSpPr txBox="1"/>
          <p:nvPr/>
        </p:nvSpPr>
        <p:spPr>
          <a:xfrm>
            <a:off x="457200" y="4851503"/>
            <a:ext cx="17145000"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File AuthComponent/ ProtectedRoutes.js: chứa hàm giúp bảo vệ các trang từ những người dùng chưa xác thực:</a:t>
            </a:r>
            <a:endParaRPr/>
          </a:p>
        </p:txBody>
      </p:sp>
      <p:pic>
        <p:nvPicPr>
          <p:cNvPr descr="Ảnh có chứa văn bản, Phông chữ, ảnh chụp màn hình&#10;&#10;Mô tả được tạo tự động" id="520" name="Google Shape;520;p42"/>
          <p:cNvPicPr preferRelativeResize="0"/>
          <p:nvPr/>
        </p:nvPicPr>
        <p:blipFill rotWithShape="1">
          <a:blip r:embed="rId5">
            <a:alphaModFix/>
          </a:blip>
          <a:srcRect b="0" l="0" r="0" t="0"/>
          <a:stretch/>
        </p:blipFill>
        <p:spPr>
          <a:xfrm>
            <a:off x="457200" y="6003307"/>
            <a:ext cx="11430000" cy="40715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43"/>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526" name="Google Shape;526;p43"/>
          <p:cNvSpPr/>
          <p:nvPr/>
        </p:nvSpPr>
        <p:spPr>
          <a:xfrm>
            <a:off x="7010400" y="163204"/>
            <a:ext cx="4267200" cy="533400"/>
          </a:xfrm>
          <a:prstGeom prst="roundRect">
            <a:avLst>
              <a:gd fmla="val 16667" name="adj"/>
            </a:avLst>
          </a:prstGeom>
          <a:gradFill>
            <a:gsLst>
              <a:gs pos="0">
                <a:srgbClr val="9FC3FF"/>
              </a:gs>
              <a:gs pos="35000">
                <a:srgbClr val="BDD5FF"/>
              </a:gs>
              <a:gs pos="100000">
                <a:srgbClr val="E4EEFF"/>
              </a:gs>
            </a:gsLst>
            <a:lin ang="16200000" scaled="0"/>
          </a:gradFill>
          <a:ln cap="flat" cmpd="sng" w="9525">
            <a:solidFill>
              <a:srgbClr val="4A7DB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527" name="Google Shape;527;p43"/>
          <p:cNvSpPr txBox="1"/>
          <p:nvPr/>
        </p:nvSpPr>
        <p:spPr>
          <a:xfrm>
            <a:off x="5829300" y="142606"/>
            <a:ext cx="6629400" cy="5539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00">
                <a:solidFill>
                  <a:schemeClr val="dk1"/>
                </a:solidFill>
                <a:latin typeface="Times New Roman"/>
                <a:ea typeface="Times New Roman"/>
                <a:cs typeface="Times New Roman"/>
                <a:sym typeface="Times New Roman"/>
              </a:rPr>
              <a:t>CLIENT </a:t>
            </a:r>
            <a:endParaRPr/>
          </a:p>
        </p:txBody>
      </p:sp>
      <p:sp>
        <p:nvSpPr>
          <p:cNvPr id="528" name="Google Shape;528;p43"/>
          <p:cNvSpPr txBox="1"/>
          <p:nvPr/>
        </p:nvSpPr>
        <p:spPr>
          <a:xfrm>
            <a:off x="457200" y="1181100"/>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File routes/index.js: chứa định tuyến cho phía client đến các trang cần truy cập</a:t>
            </a:r>
            <a:endParaRPr/>
          </a:p>
        </p:txBody>
      </p:sp>
      <p:pic>
        <p:nvPicPr>
          <p:cNvPr descr="Ảnh có chứa văn bản, Phông chữ, tài liệu&#10;&#10;Mô tả được tạo tự động" id="529" name="Google Shape;529;p43"/>
          <p:cNvPicPr preferRelativeResize="0"/>
          <p:nvPr/>
        </p:nvPicPr>
        <p:blipFill rotWithShape="1">
          <a:blip r:embed="rId4">
            <a:alphaModFix/>
          </a:blip>
          <a:srcRect b="0" l="0" r="0" t="0"/>
          <a:stretch/>
        </p:blipFill>
        <p:spPr>
          <a:xfrm>
            <a:off x="29182" y="2019300"/>
            <a:ext cx="11400818" cy="82062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44"/>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536" name="Google Shape;536;p44"/>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5. Giao Diện &amp; DEMO</a:t>
            </a:r>
            <a:endParaRPr/>
          </a:p>
        </p:txBody>
      </p:sp>
      <p:sp>
        <p:nvSpPr>
          <p:cNvPr id="537" name="Google Shape;537;p44"/>
          <p:cNvSpPr txBox="1"/>
          <p:nvPr/>
        </p:nvSpPr>
        <p:spPr>
          <a:xfrm>
            <a:off x="480228" y="952500"/>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Trang đăng nhập</a:t>
            </a:r>
            <a:endParaRPr/>
          </a:p>
        </p:txBody>
      </p:sp>
      <p:pic>
        <p:nvPicPr>
          <p:cNvPr descr="A person standing on a platform&#10;&#10;Description automatically generated with low confidence" id="538" name="Google Shape;538;p44"/>
          <p:cNvPicPr preferRelativeResize="0"/>
          <p:nvPr/>
        </p:nvPicPr>
        <p:blipFill rotWithShape="1">
          <a:blip r:embed="rId4">
            <a:alphaModFix/>
          </a:blip>
          <a:srcRect b="0" l="0" r="0" t="0"/>
          <a:stretch/>
        </p:blipFill>
        <p:spPr>
          <a:xfrm>
            <a:off x="3124200" y="1622482"/>
            <a:ext cx="9696525" cy="3526692"/>
          </a:xfrm>
          <a:prstGeom prst="rect">
            <a:avLst/>
          </a:prstGeom>
          <a:noFill/>
          <a:ln>
            <a:noFill/>
          </a:ln>
        </p:spPr>
      </p:pic>
      <p:sp>
        <p:nvSpPr>
          <p:cNvPr id="539" name="Google Shape;539;p44"/>
          <p:cNvSpPr txBox="1"/>
          <p:nvPr/>
        </p:nvSpPr>
        <p:spPr>
          <a:xfrm>
            <a:off x="480228" y="5149174"/>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Trang hồ sơ cá nhân</a:t>
            </a:r>
            <a:endParaRPr b="1" sz="3000">
              <a:solidFill>
                <a:schemeClr val="dk1"/>
              </a:solidFill>
              <a:latin typeface="Times New Roman"/>
              <a:ea typeface="Times New Roman"/>
              <a:cs typeface="Times New Roman"/>
              <a:sym typeface="Times New Roman"/>
            </a:endParaRPr>
          </a:p>
        </p:txBody>
      </p:sp>
      <p:pic>
        <p:nvPicPr>
          <p:cNvPr descr="A screenshot of a computer&#10;&#10;Description automatically generated with medium confidence" id="540" name="Google Shape;540;p44"/>
          <p:cNvPicPr preferRelativeResize="0"/>
          <p:nvPr/>
        </p:nvPicPr>
        <p:blipFill rotWithShape="1">
          <a:blip r:embed="rId5">
            <a:alphaModFix/>
          </a:blip>
          <a:srcRect b="0" l="0" r="0" t="0"/>
          <a:stretch/>
        </p:blipFill>
        <p:spPr>
          <a:xfrm>
            <a:off x="3124200" y="5703172"/>
            <a:ext cx="9696525" cy="43755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45"/>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547" name="Google Shape;547;p45"/>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5. Giao Diện &amp; DEMO</a:t>
            </a:r>
            <a:endParaRPr/>
          </a:p>
        </p:txBody>
      </p:sp>
      <p:sp>
        <p:nvSpPr>
          <p:cNvPr id="548" name="Google Shape;548;p45"/>
          <p:cNvSpPr txBox="1"/>
          <p:nvPr/>
        </p:nvSpPr>
        <p:spPr>
          <a:xfrm>
            <a:off x="480228" y="1357019"/>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Trang chỉnh sửa thông tin cá nhân</a:t>
            </a:r>
            <a:endParaRPr/>
          </a:p>
        </p:txBody>
      </p:sp>
      <p:pic>
        <p:nvPicPr>
          <p:cNvPr descr="A screenshot of a computer&#10;&#10;Description automatically generated with medium confidence" id="549" name="Google Shape;549;p45"/>
          <p:cNvPicPr preferRelativeResize="0"/>
          <p:nvPr/>
        </p:nvPicPr>
        <p:blipFill rotWithShape="1">
          <a:blip r:embed="rId4">
            <a:alphaModFix/>
          </a:blip>
          <a:srcRect b="0" l="0" r="0" t="0"/>
          <a:stretch/>
        </p:blipFill>
        <p:spPr>
          <a:xfrm>
            <a:off x="2438400" y="2627026"/>
            <a:ext cx="12801600" cy="60287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46"/>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556" name="Google Shape;556;p46"/>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5. Giao Diện &amp; DEMO</a:t>
            </a:r>
            <a:endParaRPr/>
          </a:p>
        </p:txBody>
      </p:sp>
      <p:sp>
        <p:nvSpPr>
          <p:cNvPr id="557" name="Google Shape;557;p46"/>
          <p:cNvSpPr txBox="1"/>
          <p:nvPr/>
        </p:nvSpPr>
        <p:spPr>
          <a:xfrm>
            <a:off x="480228" y="1357019"/>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Trang quản lý nhân viên</a:t>
            </a:r>
            <a:endParaRPr/>
          </a:p>
        </p:txBody>
      </p:sp>
      <p:pic>
        <p:nvPicPr>
          <p:cNvPr descr="A screenshot of a computer&#10;&#10;Description automatically generated with medium confidence" id="558" name="Google Shape;558;p46"/>
          <p:cNvPicPr preferRelativeResize="0"/>
          <p:nvPr/>
        </p:nvPicPr>
        <p:blipFill rotWithShape="1">
          <a:blip r:embed="rId4">
            <a:alphaModFix/>
          </a:blip>
          <a:srcRect b="0" l="0" r="0" t="0"/>
          <a:stretch/>
        </p:blipFill>
        <p:spPr>
          <a:xfrm>
            <a:off x="2994828" y="2324099"/>
            <a:ext cx="13159572" cy="669463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47"/>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565" name="Google Shape;565;p47"/>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5. Giao Diện &amp; DEMO</a:t>
            </a:r>
            <a:endParaRPr/>
          </a:p>
        </p:txBody>
      </p:sp>
      <p:sp>
        <p:nvSpPr>
          <p:cNvPr id="566" name="Google Shape;566;p47"/>
          <p:cNvSpPr txBox="1"/>
          <p:nvPr/>
        </p:nvSpPr>
        <p:spPr>
          <a:xfrm>
            <a:off x="480228" y="1357019"/>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Trang tạo nhân viên</a:t>
            </a:r>
            <a:endParaRPr/>
          </a:p>
        </p:txBody>
      </p:sp>
      <p:pic>
        <p:nvPicPr>
          <p:cNvPr descr="A screenshot of a computer&#10;&#10;Description automatically generated with medium confidence" id="567" name="Google Shape;567;p47"/>
          <p:cNvPicPr preferRelativeResize="0"/>
          <p:nvPr/>
        </p:nvPicPr>
        <p:blipFill rotWithShape="1">
          <a:blip r:embed="rId4">
            <a:alphaModFix/>
          </a:blip>
          <a:srcRect b="0" l="0" r="0" t="0"/>
          <a:stretch/>
        </p:blipFill>
        <p:spPr>
          <a:xfrm>
            <a:off x="2252365" y="2095500"/>
            <a:ext cx="14130635" cy="68901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48"/>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574" name="Google Shape;574;p48"/>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5. Giao Diện &amp; DEMO</a:t>
            </a:r>
            <a:endParaRPr/>
          </a:p>
        </p:txBody>
      </p:sp>
      <p:sp>
        <p:nvSpPr>
          <p:cNvPr id="575" name="Google Shape;575;p48"/>
          <p:cNvSpPr txBox="1"/>
          <p:nvPr/>
        </p:nvSpPr>
        <p:spPr>
          <a:xfrm>
            <a:off x="480228" y="1357019"/>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Trang chỉnh sửa thông tin nhân viên</a:t>
            </a:r>
            <a:endParaRPr/>
          </a:p>
        </p:txBody>
      </p:sp>
      <p:pic>
        <p:nvPicPr>
          <p:cNvPr descr="A screenshot of a computer&#10;&#10;Description automatically generated with low confidence" id="576" name="Google Shape;576;p48"/>
          <p:cNvPicPr preferRelativeResize="0"/>
          <p:nvPr/>
        </p:nvPicPr>
        <p:blipFill rotWithShape="1">
          <a:blip r:embed="rId4">
            <a:alphaModFix/>
          </a:blip>
          <a:srcRect b="0" l="0" r="0" t="0"/>
          <a:stretch/>
        </p:blipFill>
        <p:spPr>
          <a:xfrm>
            <a:off x="2743200" y="2524896"/>
            <a:ext cx="13216842" cy="64050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5"/>
          <p:cNvPicPr preferRelativeResize="0"/>
          <p:nvPr/>
        </p:nvPicPr>
        <p:blipFill rotWithShape="1">
          <a:blip r:embed="rId3">
            <a:alphaModFix amt="9999"/>
          </a:blip>
          <a:srcRect b="0" l="0" r="0" t="0"/>
          <a:stretch/>
        </p:blipFill>
        <p:spPr>
          <a:xfrm>
            <a:off x="0" y="-3314700"/>
            <a:ext cx="18288000" cy="18288000"/>
          </a:xfrm>
          <a:prstGeom prst="rect">
            <a:avLst/>
          </a:prstGeom>
          <a:noFill/>
          <a:ln>
            <a:noFill/>
          </a:ln>
        </p:spPr>
      </p:pic>
      <p:sp>
        <p:nvSpPr>
          <p:cNvPr id="161" name="Google Shape;161;p5"/>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2. Quản Lý Dự Án</a:t>
            </a:r>
            <a:endParaRPr b="1" sz="4800">
              <a:solidFill>
                <a:srgbClr val="7A5A23"/>
              </a:solidFill>
              <a:latin typeface="Times New Roman"/>
              <a:ea typeface="Times New Roman"/>
              <a:cs typeface="Times New Roman"/>
              <a:sym typeface="Times New Roman"/>
            </a:endParaRPr>
          </a:p>
        </p:txBody>
      </p:sp>
      <p:sp>
        <p:nvSpPr>
          <p:cNvPr id="162" name="Google Shape;162;p5"/>
          <p:cNvSpPr txBox="1"/>
          <p:nvPr/>
        </p:nvSpPr>
        <p:spPr>
          <a:xfrm>
            <a:off x="640749" y="750750"/>
            <a:ext cx="15990900" cy="8899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900">
                <a:solidFill>
                  <a:srgbClr val="0D0D0D"/>
                </a:solidFill>
                <a:latin typeface="Times New Roman"/>
                <a:ea typeface="Times New Roman"/>
                <a:cs typeface="Times New Roman"/>
                <a:sym typeface="Times New Roman"/>
              </a:rPr>
              <a:t>Phạm vi dự án</a:t>
            </a:r>
            <a:endParaRPr sz="3900">
              <a:solidFill>
                <a:schemeClr val="dk1"/>
              </a:solidFill>
              <a:latin typeface="Times New Roman"/>
              <a:ea typeface="Times New Roman"/>
              <a:cs typeface="Times New Roman"/>
              <a:sym typeface="Times New Roman"/>
            </a:endParaRPr>
          </a:p>
          <a:p>
            <a:pPr indent="-387350" lvl="0" marL="342900" marR="0" rtl="0" algn="l">
              <a:lnSpc>
                <a:spcPct val="150000"/>
              </a:lnSpc>
              <a:spcBef>
                <a:spcPts val="800"/>
              </a:spcBef>
              <a:spcAft>
                <a:spcPts val="0"/>
              </a:spcAft>
              <a:buClr>
                <a:srgbClr val="0D0D0D"/>
              </a:buClr>
              <a:buSzPts val="3900"/>
              <a:buFont typeface="Times New Roman"/>
              <a:buChar char="-"/>
            </a:pPr>
            <a:r>
              <a:rPr lang="en-US" sz="3900">
                <a:solidFill>
                  <a:srgbClr val="0D0D0D"/>
                </a:solidFill>
                <a:latin typeface="Times New Roman"/>
                <a:ea typeface="Times New Roman"/>
                <a:cs typeface="Times New Roman"/>
                <a:sym typeface="Times New Roman"/>
              </a:rPr>
              <a:t>Phạm vi Dự án website nội bộ của 1 doanh nghiệp:</a:t>
            </a:r>
            <a:endParaRPr sz="3900">
              <a:solidFill>
                <a:schemeClr val="dk1"/>
              </a:solidFill>
              <a:latin typeface="Times New Roman"/>
              <a:ea typeface="Times New Roman"/>
              <a:cs typeface="Times New Roman"/>
              <a:sym typeface="Times New Roman"/>
            </a:endParaRPr>
          </a:p>
          <a:p>
            <a:pPr indent="-330200" lvl="1" marL="742950" marR="0" rtl="0" algn="l">
              <a:lnSpc>
                <a:spcPct val="150000"/>
              </a:lnSpc>
              <a:spcBef>
                <a:spcPts val="0"/>
              </a:spcBef>
              <a:spcAft>
                <a:spcPts val="0"/>
              </a:spcAft>
              <a:buClr>
                <a:srgbClr val="0D0D0D"/>
              </a:buClr>
              <a:buSzPts val="3900"/>
              <a:buFont typeface="Courier New"/>
              <a:buChar char="o"/>
            </a:pPr>
            <a:r>
              <a:rPr b="0" i="0" lang="en-US" sz="3900" u="none" cap="none" strike="noStrike">
                <a:solidFill>
                  <a:srgbClr val="0D0D0D"/>
                </a:solidFill>
                <a:latin typeface="Times New Roman"/>
                <a:ea typeface="Times New Roman"/>
                <a:cs typeface="Times New Roman"/>
                <a:sym typeface="Times New Roman"/>
              </a:rPr>
              <a:t>Đăng nhập</a:t>
            </a:r>
            <a:endParaRPr b="0" i="0" sz="3900" u="none" cap="none" strike="noStrike">
              <a:solidFill>
                <a:schemeClr val="dk1"/>
              </a:solidFill>
              <a:latin typeface="Times New Roman"/>
              <a:ea typeface="Times New Roman"/>
              <a:cs typeface="Times New Roman"/>
              <a:sym typeface="Times New Roman"/>
            </a:endParaRPr>
          </a:p>
          <a:p>
            <a:pPr indent="-330200" lvl="1" marL="742950" marR="0" rtl="0" algn="l">
              <a:lnSpc>
                <a:spcPct val="150000"/>
              </a:lnSpc>
              <a:spcBef>
                <a:spcPts val="0"/>
              </a:spcBef>
              <a:spcAft>
                <a:spcPts val="0"/>
              </a:spcAft>
              <a:buClr>
                <a:srgbClr val="0D0D0D"/>
              </a:buClr>
              <a:buSzPts val="3900"/>
              <a:buFont typeface="Courier New"/>
              <a:buChar char="o"/>
            </a:pPr>
            <a:r>
              <a:rPr b="0" i="0" lang="en-US" sz="3900" u="none" cap="none" strike="noStrike">
                <a:solidFill>
                  <a:srgbClr val="0D0D0D"/>
                </a:solidFill>
                <a:latin typeface="Times New Roman"/>
                <a:ea typeface="Times New Roman"/>
                <a:cs typeface="Times New Roman"/>
                <a:sym typeface="Times New Roman"/>
              </a:rPr>
              <a:t>Thông báo </a:t>
            </a:r>
            <a:r>
              <a:rPr lang="en-US" sz="3900">
                <a:solidFill>
                  <a:srgbClr val="0D0D0D"/>
                </a:solidFill>
                <a:latin typeface="Times New Roman"/>
                <a:ea typeface="Times New Roman"/>
                <a:cs typeface="Times New Roman"/>
                <a:sym typeface="Times New Roman"/>
              </a:rPr>
              <a:t>b</a:t>
            </a:r>
            <a:r>
              <a:rPr lang="en-US" sz="3900">
                <a:solidFill>
                  <a:srgbClr val="0D0D0D"/>
                </a:solidFill>
                <a:latin typeface="Times New Roman"/>
                <a:ea typeface="Times New Roman"/>
                <a:cs typeface="Times New Roman"/>
                <a:sym typeface="Times New Roman"/>
              </a:rPr>
              <a:t>ảng tin</a:t>
            </a:r>
            <a:r>
              <a:rPr b="0" i="0" lang="en-US" sz="3900" u="none" cap="none" strike="noStrike">
                <a:solidFill>
                  <a:srgbClr val="0D0D0D"/>
                </a:solidFill>
                <a:latin typeface="Times New Roman"/>
                <a:ea typeface="Times New Roman"/>
                <a:cs typeface="Times New Roman"/>
                <a:sym typeface="Times New Roman"/>
              </a:rPr>
              <a:t> nội bộ</a:t>
            </a:r>
            <a:endParaRPr b="0" i="0" sz="3900" u="none" cap="none" strike="noStrike">
              <a:solidFill>
                <a:schemeClr val="dk1"/>
              </a:solidFill>
              <a:latin typeface="Times New Roman"/>
              <a:ea typeface="Times New Roman"/>
              <a:cs typeface="Times New Roman"/>
              <a:sym typeface="Times New Roman"/>
            </a:endParaRPr>
          </a:p>
          <a:p>
            <a:pPr indent="-330200" lvl="1" marL="742950" marR="0" rtl="0" algn="l">
              <a:lnSpc>
                <a:spcPct val="150000"/>
              </a:lnSpc>
              <a:spcBef>
                <a:spcPts val="0"/>
              </a:spcBef>
              <a:spcAft>
                <a:spcPts val="0"/>
              </a:spcAft>
              <a:buClr>
                <a:srgbClr val="0D0D0D"/>
              </a:buClr>
              <a:buSzPts val="3900"/>
              <a:buFont typeface="Courier New"/>
              <a:buChar char="o"/>
            </a:pPr>
            <a:r>
              <a:rPr b="0" i="0" lang="en-US" sz="3900" u="none" cap="none" strike="noStrike">
                <a:solidFill>
                  <a:srgbClr val="0D0D0D"/>
                </a:solidFill>
                <a:latin typeface="Times New Roman"/>
                <a:ea typeface="Times New Roman"/>
                <a:cs typeface="Times New Roman"/>
                <a:sym typeface="Times New Roman"/>
              </a:rPr>
              <a:t>Các vấn đề truyền thông: sinh nhật, chúc mừng vị trí mới, khen thưởng,…</a:t>
            </a:r>
            <a:endParaRPr b="0" i="0" sz="3900" u="none" cap="none" strike="noStrike">
              <a:solidFill>
                <a:schemeClr val="dk1"/>
              </a:solidFill>
              <a:latin typeface="Times New Roman"/>
              <a:ea typeface="Times New Roman"/>
              <a:cs typeface="Times New Roman"/>
              <a:sym typeface="Times New Roman"/>
            </a:endParaRPr>
          </a:p>
          <a:p>
            <a:pPr indent="-330200" lvl="1" marL="742950" marR="0" rtl="0" algn="l">
              <a:lnSpc>
                <a:spcPct val="150000"/>
              </a:lnSpc>
              <a:spcBef>
                <a:spcPts val="0"/>
              </a:spcBef>
              <a:spcAft>
                <a:spcPts val="0"/>
              </a:spcAft>
              <a:buClr>
                <a:srgbClr val="0D0D0D"/>
              </a:buClr>
              <a:buSzPts val="3900"/>
              <a:buFont typeface="Courier New"/>
              <a:buChar char="o"/>
            </a:pPr>
            <a:r>
              <a:rPr b="0" i="0" lang="en-US" sz="3900" u="none" cap="none" strike="noStrike">
                <a:solidFill>
                  <a:srgbClr val="0D0D0D"/>
                </a:solidFill>
                <a:latin typeface="Times New Roman"/>
                <a:ea typeface="Times New Roman"/>
                <a:cs typeface="Times New Roman"/>
                <a:sym typeface="Times New Roman"/>
              </a:rPr>
              <a:t>Thư viện tài liệu</a:t>
            </a:r>
            <a:endParaRPr b="0" i="0" sz="3900" u="none" cap="none" strike="noStrike">
              <a:solidFill>
                <a:schemeClr val="dk1"/>
              </a:solidFill>
              <a:latin typeface="Times New Roman"/>
              <a:ea typeface="Times New Roman"/>
              <a:cs typeface="Times New Roman"/>
              <a:sym typeface="Times New Roman"/>
            </a:endParaRPr>
          </a:p>
          <a:p>
            <a:pPr indent="-330200" lvl="1" marL="742950" marR="0" rtl="0" algn="l">
              <a:lnSpc>
                <a:spcPct val="150000"/>
              </a:lnSpc>
              <a:spcBef>
                <a:spcPts val="0"/>
              </a:spcBef>
              <a:spcAft>
                <a:spcPts val="0"/>
              </a:spcAft>
              <a:buClr>
                <a:srgbClr val="0D0D0D"/>
              </a:buClr>
              <a:buSzPts val="3900"/>
              <a:buFont typeface="Courier New"/>
              <a:buChar char="o"/>
            </a:pPr>
            <a:r>
              <a:rPr b="0" i="0" lang="en-US" sz="3900" u="none" cap="none" strike="noStrike">
                <a:solidFill>
                  <a:srgbClr val="0D0D0D"/>
                </a:solidFill>
                <a:latin typeface="Times New Roman"/>
                <a:ea typeface="Times New Roman"/>
                <a:cs typeface="Times New Roman"/>
                <a:sym typeface="Times New Roman"/>
              </a:rPr>
              <a:t>Cơ cấu tổ chức</a:t>
            </a:r>
            <a:endParaRPr b="0" i="0" sz="3900" u="none" cap="none" strike="noStrike">
              <a:solidFill>
                <a:schemeClr val="dk1"/>
              </a:solidFill>
              <a:latin typeface="Times New Roman"/>
              <a:ea typeface="Times New Roman"/>
              <a:cs typeface="Times New Roman"/>
              <a:sym typeface="Times New Roman"/>
            </a:endParaRPr>
          </a:p>
          <a:p>
            <a:pPr indent="-330200" lvl="1" marL="742950" marR="0" rtl="0" algn="l">
              <a:lnSpc>
                <a:spcPct val="150000"/>
              </a:lnSpc>
              <a:spcBef>
                <a:spcPts val="0"/>
              </a:spcBef>
              <a:spcAft>
                <a:spcPts val="0"/>
              </a:spcAft>
              <a:buClr>
                <a:srgbClr val="0D0D0D"/>
              </a:buClr>
              <a:buSzPts val="3900"/>
              <a:buFont typeface="Courier New"/>
              <a:buChar char="o"/>
            </a:pPr>
            <a:r>
              <a:rPr b="0" i="0" lang="en-US" sz="3900" u="none" cap="none" strike="noStrike">
                <a:solidFill>
                  <a:srgbClr val="0D0D0D"/>
                </a:solidFill>
                <a:latin typeface="Times New Roman"/>
                <a:ea typeface="Times New Roman"/>
                <a:cs typeface="Times New Roman"/>
                <a:sym typeface="Times New Roman"/>
              </a:rPr>
              <a:t>Thông tin liên lạc</a:t>
            </a:r>
            <a:endParaRPr b="0" i="0" sz="3900" u="none" cap="none" strike="noStrike">
              <a:solidFill>
                <a:schemeClr val="dk1"/>
              </a:solidFill>
              <a:latin typeface="Times New Roman"/>
              <a:ea typeface="Times New Roman"/>
              <a:cs typeface="Times New Roman"/>
              <a:sym typeface="Times New Roman"/>
            </a:endParaRPr>
          </a:p>
          <a:p>
            <a:pPr indent="-330200" lvl="1" marL="742950" marR="0" rtl="0" algn="l">
              <a:lnSpc>
                <a:spcPct val="150000"/>
              </a:lnSpc>
              <a:spcBef>
                <a:spcPts val="0"/>
              </a:spcBef>
              <a:spcAft>
                <a:spcPts val="0"/>
              </a:spcAft>
              <a:buClr>
                <a:srgbClr val="0D0D0D"/>
              </a:buClr>
              <a:buSzPts val="3900"/>
              <a:buFont typeface="Courier New"/>
              <a:buChar char="o"/>
            </a:pPr>
            <a:r>
              <a:rPr b="0" i="0" lang="en-US" sz="3900" u="none" cap="none" strike="noStrike">
                <a:solidFill>
                  <a:srgbClr val="0D0D0D"/>
                </a:solidFill>
                <a:latin typeface="Times New Roman"/>
                <a:ea typeface="Times New Roman"/>
                <a:cs typeface="Times New Roman"/>
                <a:sym typeface="Times New Roman"/>
              </a:rPr>
              <a:t>Xử lý yêu cầu liên đơn vị</a:t>
            </a:r>
            <a:endParaRPr b="0" i="0" sz="3900" u="none" cap="none" strike="noStrike">
              <a:solidFill>
                <a:schemeClr val="dk1"/>
              </a:solidFill>
              <a:latin typeface="Times New Roman"/>
              <a:ea typeface="Times New Roman"/>
              <a:cs typeface="Times New Roman"/>
              <a:sym typeface="Times New Roman"/>
            </a:endParaRPr>
          </a:p>
          <a:p>
            <a:pPr indent="-330200" lvl="1" marL="742950" marR="0" rtl="0" algn="l">
              <a:lnSpc>
                <a:spcPct val="150000"/>
              </a:lnSpc>
              <a:spcBef>
                <a:spcPts val="0"/>
              </a:spcBef>
              <a:spcAft>
                <a:spcPts val="0"/>
              </a:spcAft>
              <a:buClr>
                <a:srgbClr val="0D0D0D"/>
              </a:buClr>
              <a:buSzPts val="3900"/>
              <a:buFont typeface="Courier New"/>
              <a:buChar char="o"/>
            </a:pPr>
            <a:r>
              <a:rPr b="0" i="0" lang="en-US" sz="3900" u="none" cap="none" strike="noStrike">
                <a:solidFill>
                  <a:srgbClr val="0D0D0D"/>
                </a:solidFill>
                <a:latin typeface="Times New Roman"/>
                <a:ea typeface="Times New Roman"/>
                <a:cs typeface="Times New Roman"/>
                <a:sym typeface="Times New Roman"/>
              </a:rPr>
              <a:t>Lịch phòng họp</a:t>
            </a:r>
            <a:endParaRPr b="0" i="0" sz="3900" u="none" cap="none" strike="noStrike">
              <a:solidFill>
                <a:schemeClr val="dk1"/>
              </a:solidFill>
              <a:latin typeface="Times New Roman"/>
              <a:ea typeface="Times New Roman"/>
              <a:cs typeface="Times New Roman"/>
              <a:sym typeface="Times New Roman"/>
            </a:endParaRPr>
          </a:p>
        </p:txBody>
      </p:sp>
      <p:pic>
        <p:nvPicPr>
          <p:cNvPr id="163" name="Google Shape;163;p5"/>
          <p:cNvPicPr preferRelativeResize="0"/>
          <p:nvPr/>
        </p:nvPicPr>
        <p:blipFill rotWithShape="1">
          <a:blip r:embed="rId4">
            <a:alphaModFix/>
          </a:blip>
          <a:srcRect b="0" l="0" r="0" t="0"/>
          <a:stretch/>
        </p:blipFill>
        <p:spPr>
          <a:xfrm>
            <a:off x="15088948" y="-291494"/>
            <a:ext cx="4569303" cy="134791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49"/>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583" name="Google Shape;583;p49"/>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5. Giao Diện &amp; DEMO</a:t>
            </a:r>
            <a:endParaRPr/>
          </a:p>
        </p:txBody>
      </p:sp>
      <p:sp>
        <p:nvSpPr>
          <p:cNvPr id="584" name="Google Shape;584;p49"/>
          <p:cNvSpPr txBox="1"/>
          <p:nvPr/>
        </p:nvSpPr>
        <p:spPr>
          <a:xfrm>
            <a:off x="480228" y="1357019"/>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Trang chỉnh sửa bài đăng</a:t>
            </a:r>
            <a:endParaRPr/>
          </a:p>
        </p:txBody>
      </p:sp>
      <p:pic>
        <p:nvPicPr>
          <p:cNvPr descr="A screenshot of a website&#10;&#10;Description automatically generated with low confidence" id="585" name="Google Shape;585;p49"/>
          <p:cNvPicPr preferRelativeResize="0"/>
          <p:nvPr/>
        </p:nvPicPr>
        <p:blipFill rotWithShape="1">
          <a:blip r:embed="rId4">
            <a:alphaModFix/>
          </a:blip>
          <a:srcRect b="0" l="0" r="0" t="0"/>
          <a:stretch/>
        </p:blipFill>
        <p:spPr>
          <a:xfrm>
            <a:off x="2590800" y="2552700"/>
            <a:ext cx="13106400" cy="63473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50"/>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592" name="Google Shape;592;p50"/>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5. Giao Diện &amp; DEMO</a:t>
            </a:r>
            <a:endParaRPr/>
          </a:p>
        </p:txBody>
      </p:sp>
      <p:sp>
        <p:nvSpPr>
          <p:cNvPr id="593" name="Google Shape;593;p50"/>
          <p:cNvSpPr txBox="1"/>
          <p:nvPr/>
        </p:nvSpPr>
        <p:spPr>
          <a:xfrm>
            <a:off x="480228" y="1357019"/>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Trang tạo bài đăng</a:t>
            </a:r>
            <a:endParaRPr/>
          </a:p>
        </p:txBody>
      </p:sp>
      <p:pic>
        <p:nvPicPr>
          <p:cNvPr descr="A screenshot of a computer&#10;&#10;Description automatically generated with medium confidence" id="594" name="Google Shape;594;p50"/>
          <p:cNvPicPr preferRelativeResize="0"/>
          <p:nvPr/>
        </p:nvPicPr>
        <p:blipFill rotWithShape="1">
          <a:blip r:embed="rId4">
            <a:alphaModFix/>
          </a:blip>
          <a:srcRect b="0" l="0" r="0" t="0"/>
          <a:stretch/>
        </p:blipFill>
        <p:spPr>
          <a:xfrm>
            <a:off x="2209800" y="2524896"/>
            <a:ext cx="13242909" cy="64431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51"/>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601" name="Google Shape;601;p51"/>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5. Giao Diện &amp; DEMO</a:t>
            </a:r>
            <a:endParaRPr/>
          </a:p>
        </p:txBody>
      </p:sp>
      <p:sp>
        <p:nvSpPr>
          <p:cNvPr id="602" name="Google Shape;602;p51"/>
          <p:cNvSpPr txBox="1"/>
          <p:nvPr/>
        </p:nvSpPr>
        <p:spPr>
          <a:xfrm>
            <a:off x="480228" y="1357019"/>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Trang xem tất cả bài đăng</a:t>
            </a:r>
            <a:endParaRPr/>
          </a:p>
        </p:txBody>
      </p:sp>
      <p:pic>
        <p:nvPicPr>
          <p:cNvPr descr="A screenshot of a computer&#10;&#10;Description automatically generated with low confidence" id="603" name="Google Shape;603;p51"/>
          <p:cNvPicPr preferRelativeResize="0"/>
          <p:nvPr/>
        </p:nvPicPr>
        <p:blipFill rotWithShape="1">
          <a:blip r:embed="rId4">
            <a:alphaModFix/>
          </a:blip>
          <a:srcRect b="0" l="0" r="0" t="0"/>
          <a:stretch/>
        </p:blipFill>
        <p:spPr>
          <a:xfrm>
            <a:off x="2438400" y="2524896"/>
            <a:ext cx="13959242" cy="68096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52"/>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610" name="Google Shape;610;p52"/>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5. Giao Diện &amp; DEMO</a:t>
            </a:r>
            <a:endParaRPr/>
          </a:p>
        </p:txBody>
      </p:sp>
      <p:sp>
        <p:nvSpPr>
          <p:cNvPr id="611" name="Google Shape;611;p52"/>
          <p:cNvSpPr txBox="1"/>
          <p:nvPr/>
        </p:nvSpPr>
        <p:spPr>
          <a:xfrm>
            <a:off x="480228" y="1357019"/>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Trang quản lý lịch họp</a:t>
            </a:r>
            <a:endParaRPr/>
          </a:p>
        </p:txBody>
      </p:sp>
      <p:pic>
        <p:nvPicPr>
          <p:cNvPr descr="A screenshot of a calendar&#10;&#10;Description automatically generated with medium confidence" id="612" name="Google Shape;612;p52"/>
          <p:cNvPicPr preferRelativeResize="0"/>
          <p:nvPr/>
        </p:nvPicPr>
        <p:blipFill rotWithShape="1">
          <a:blip r:embed="rId4">
            <a:alphaModFix/>
          </a:blip>
          <a:srcRect b="0" l="0" r="0" t="0"/>
          <a:stretch/>
        </p:blipFill>
        <p:spPr>
          <a:xfrm>
            <a:off x="1609963" y="2247900"/>
            <a:ext cx="14852417" cy="7162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53"/>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619" name="Google Shape;619;p53"/>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5. Giao Diện &amp; DEMO</a:t>
            </a:r>
            <a:endParaRPr/>
          </a:p>
        </p:txBody>
      </p:sp>
      <p:sp>
        <p:nvSpPr>
          <p:cNvPr id="620" name="Google Shape;620;p53"/>
          <p:cNvSpPr txBox="1"/>
          <p:nvPr/>
        </p:nvSpPr>
        <p:spPr>
          <a:xfrm>
            <a:off x="480228" y="1357019"/>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Trang tạo lịch</a:t>
            </a:r>
            <a:endParaRPr/>
          </a:p>
        </p:txBody>
      </p:sp>
      <p:pic>
        <p:nvPicPr>
          <p:cNvPr descr="A screenshot of a computer&#10;&#10;Description automatically generated with medium confidence" id="621" name="Google Shape;621;p53"/>
          <p:cNvPicPr preferRelativeResize="0"/>
          <p:nvPr/>
        </p:nvPicPr>
        <p:blipFill rotWithShape="1">
          <a:blip r:embed="rId4">
            <a:alphaModFix/>
          </a:blip>
          <a:srcRect b="0" l="0" r="0" t="0"/>
          <a:stretch/>
        </p:blipFill>
        <p:spPr>
          <a:xfrm>
            <a:off x="2462854" y="2440281"/>
            <a:ext cx="13362292" cy="6477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p54"/>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628" name="Google Shape;628;p54"/>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5. Giao Diện &amp; DEMO</a:t>
            </a:r>
            <a:endParaRPr/>
          </a:p>
        </p:txBody>
      </p:sp>
      <p:sp>
        <p:nvSpPr>
          <p:cNvPr id="629" name="Google Shape;629;p54"/>
          <p:cNvSpPr txBox="1"/>
          <p:nvPr/>
        </p:nvSpPr>
        <p:spPr>
          <a:xfrm>
            <a:off x="480228" y="1357019"/>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Trang chỉnh sửa lịch</a:t>
            </a:r>
            <a:endParaRPr/>
          </a:p>
        </p:txBody>
      </p:sp>
      <p:pic>
        <p:nvPicPr>
          <p:cNvPr descr="A screenshot of a computer&#10;&#10;Description automatically generated with medium confidence" id="630" name="Google Shape;630;p54"/>
          <p:cNvPicPr preferRelativeResize="0"/>
          <p:nvPr/>
        </p:nvPicPr>
        <p:blipFill rotWithShape="1">
          <a:blip r:embed="rId4">
            <a:alphaModFix/>
          </a:blip>
          <a:srcRect b="0" l="0" r="0" t="0"/>
          <a:stretch/>
        </p:blipFill>
        <p:spPr>
          <a:xfrm>
            <a:off x="2438400" y="2348190"/>
            <a:ext cx="13411200" cy="65436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id="636" name="Google Shape;636;p55"/>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637" name="Google Shape;637;p55"/>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5. Giao Diện &amp; DEMO</a:t>
            </a:r>
            <a:endParaRPr/>
          </a:p>
        </p:txBody>
      </p:sp>
      <p:sp>
        <p:nvSpPr>
          <p:cNvPr id="638" name="Google Shape;638;p55"/>
          <p:cNvSpPr txBox="1"/>
          <p:nvPr/>
        </p:nvSpPr>
        <p:spPr>
          <a:xfrm>
            <a:off x="480228" y="1357019"/>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Trang quản lý tài liệu</a:t>
            </a:r>
            <a:endParaRPr/>
          </a:p>
        </p:txBody>
      </p:sp>
      <p:pic>
        <p:nvPicPr>
          <p:cNvPr descr="A screenshot of a computer&#10;&#10;Description automatically generated with medium confidence" id="639" name="Google Shape;639;p55"/>
          <p:cNvPicPr preferRelativeResize="0"/>
          <p:nvPr/>
        </p:nvPicPr>
        <p:blipFill rotWithShape="1">
          <a:blip r:embed="rId4">
            <a:alphaModFix/>
          </a:blip>
          <a:srcRect b="0" l="0" r="0" t="0"/>
          <a:stretch/>
        </p:blipFill>
        <p:spPr>
          <a:xfrm>
            <a:off x="2514600" y="2552700"/>
            <a:ext cx="13208106" cy="63923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56"/>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646" name="Google Shape;646;p56"/>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5. Giao Diện &amp; DEMO</a:t>
            </a:r>
            <a:endParaRPr/>
          </a:p>
        </p:txBody>
      </p:sp>
      <p:sp>
        <p:nvSpPr>
          <p:cNvPr id="647" name="Google Shape;647;p56"/>
          <p:cNvSpPr txBox="1"/>
          <p:nvPr/>
        </p:nvSpPr>
        <p:spPr>
          <a:xfrm>
            <a:off x="480228" y="1357019"/>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Trang tạo tài liệu</a:t>
            </a:r>
            <a:endParaRPr/>
          </a:p>
        </p:txBody>
      </p:sp>
      <p:pic>
        <p:nvPicPr>
          <p:cNvPr descr="A screenshot of a computer&#10;&#10;Description automatically generated with medium confidence" id="648" name="Google Shape;648;p56"/>
          <p:cNvPicPr preferRelativeResize="0"/>
          <p:nvPr/>
        </p:nvPicPr>
        <p:blipFill rotWithShape="1">
          <a:blip r:embed="rId4">
            <a:alphaModFix/>
          </a:blip>
          <a:srcRect b="0" l="0" r="0" t="0"/>
          <a:stretch/>
        </p:blipFill>
        <p:spPr>
          <a:xfrm>
            <a:off x="2667000" y="2524896"/>
            <a:ext cx="13411200" cy="64992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57"/>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655" name="Google Shape;655;p57"/>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5. Giao Diện &amp; DEMO</a:t>
            </a:r>
            <a:endParaRPr/>
          </a:p>
        </p:txBody>
      </p:sp>
      <p:sp>
        <p:nvSpPr>
          <p:cNvPr id="656" name="Google Shape;656;p57"/>
          <p:cNvSpPr txBox="1"/>
          <p:nvPr/>
        </p:nvSpPr>
        <p:spPr>
          <a:xfrm>
            <a:off x="480228" y="1357019"/>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Trang cơ cấu công ty</a:t>
            </a:r>
            <a:endParaRPr/>
          </a:p>
        </p:txBody>
      </p:sp>
      <p:pic>
        <p:nvPicPr>
          <p:cNvPr descr="A screenshot of a computer&#10;&#10;Description automatically generated with medium confidence" id="657" name="Google Shape;657;p57"/>
          <p:cNvPicPr preferRelativeResize="0"/>
          <p:nvPr/>
        </p:nvPicPr>
        <p:blipFill rotWithShape="1">
          <a:blip r:embed="rId4">
            <a:alphaModFix/>
          </a:blip>
          <a:srcRect b="0" l="0" r="0" t="0"/>
          <a:stretch/>
        </p:blipFill>
        <p:spPr>
          <a:xfrm>
            <a:off x="2438400" y="2512196"/>
            <a:ext cx="13792200" cy="664265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p58"/>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664" name="Google Shape;664;p58"/>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5. Giao Diện &amp; DEMO</a:t>
            </a:r>
            <a:endParaRPr/>
          </a:p>
        </p:txBody>
      </p:sp>
      <p:sp>
        <p:nvSpPr>
          <p:cNvPr id="665" name="Google Shape;665;p58"/>
          <p:cNvSpPr txBox="1"/>
          <p:nvPr/>
        </p:nvSpPr>
        <p:spPr>
          <a:xfrm>
            <a:off x="480228" y="1357019"/>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Trang tạo yêu cầu</a:t>
            </a:r>
            <a:endParaRPr/>
          </a:p>
        </p:txBody>
      </p:sp>
      <p:pic>
        <p:nvPicPr>
          <p:cNvPr descr="A screenshot of a computer&#10;&#10;Description automatically generated with medium confidence" id="666" name="Google Shape;666;p58"/>
          <p:cNvPicPr preferRelativeResize="0"/>
          <p:nvPr/>
        </p:nvPicPr>
        <p:blipFill rotWithShape="1">
          <a:blip r:embed="rId4">
            <a:alphaModFix/>
          </a:blip>
          <a:srcRect b="0" l="0" r="0" t="0"/>
          <a:stretch/>
        </p:blipFill>
        <p:spPr>
          <a:xfrm>
            <a:off x="2819486" y="2524896"/>
            <a:ext cx="12649028" cy="611369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6"/>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170" name="Google Shape;170;p6"/>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2. Quản Lý Dự Án</a:t>
            </a:r>
            <a:endParaRPr b="1" sz="4800">
              <a:solidFill>
                <a:srgbClr val="7A5A23"/>
              </a:solidFill>
              <a:latin typeface="Times New Roman"/>
              <a:ea typeface="Times New Roman"/>
              <a:cs typeface="Times New Roman"/>
              <a:sym typeface="Times New Roman"/>
            </a:endParaRPr>
          </a:p>
        </p:txBody>
      </p:sp>
      <p:pic>
        <p:nvPicPr>
          <p:cNvPr id="171" name="Google Shape;171;p6"/>
          <p:cNvPicPr preferRelativeResize="0"/>
          <p:nvPr/>
        </p:nvPicPr>
        <p:blipFill rotWithShape="1">
          <a:blip r:embed="rId4">
            <a:alphaModFix/>
          </a:blip>
          <a:srcRect b="0" l="0" r="0" t="0"/>
          <a:stretch/>
        </p:blipFill>
        <p:spPr>
          <a:xfrm>
            <a:off x="15088948" y="-291494"/>
            <a:ext cx="4569303" cy="1347916"/>
          </a:xfrm>
          <a:prstGeom prst="rect">
            <a:avLst/>
          </a:prstGeom>
          <a:noFill/>
          <a:ln>
            <a:noFill/>
          </a:ln>
        </p:spPr>
      </p:pic>
      <p:pic>
        <p:nvPicPr>
          <p:cNvPr descr="A screenshot of a computer&#10;&#10;Description automatically generated with medium confidence" id="172" name="Google Shape;172;p6"/>
          <p:cNvPicPr preferRelativeResize="0"/>
          <p:nvPr/>
        </p:nvPicPr>
        <p:blipFill rotWithShape="1">
          <a:blip r:embed="rId5">
            <a:alphaModFix/>
          </a:blip>
          <a:srcRect b="0" l="0" r="0" t="0"/>
          <a:stretch/>
        </p:blipFill>
        <p:spPr>
          <a:xfrm>
            <a:off x="838199" y="2095500"/>
            <a:ext cx="16066265" cy="4800600"/>
          </a:xfrm>
          <a:prstGeom prst="rect">
            <a:avLst/>
          </a:prstGeom>
          <a:noFill/>
          <a:ln>
            <a:noFill/>
          </a:ln>
        </p:spPr>
      </p:pic>
      <p:sp>
        <p:nvSpPr>
          <p:cNvPr id="173" name="Google Shape;173;p6"/>
          <p:cNvSpPr txBox="1"/>
          <p:nvPr/>
        </p:nvSpPr>
        <p:spPr>
          <a:xfrm>
            <a:off x="381000" y="1056422"/>
            <a:ext cx="92964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rgbClr val="000000"/>
                </a:solidFill>
                <a:latin typeface="Times New Roman"/>
                <a:ea typeface="Times New Roman"/>
                <a:cs typeface="Times New Roman"/>
                <a:sym typeface="Times New Roman"/>
              </a:rPr>
              <a:t>WBS</a:t>
            </a:r>
            <a:endParaRPr sz="30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59"/>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673" name="Google Shape;673;p59"/>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5. Giao Diện &amp; DEMO</a:t>
            </a:r>
            <a:endParaRPr/>
          </a:p>
        </p:txBody>
      </p:sp>
      <p:sp>
        <p:nvSpPr>
          <p:cNvPr id="674" name="Google Shape;674;p59"/>
          <p:cNvSpPr txBox="1"/>
          <p:nvPr/>
        </p:nvSpPr>
        <p:spPr>
          <a:xfrm>
            <a:off x="480228" y="1357019"/>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Trang chỉnh sửa yêu cầu</a:t>
            </a:r>
            <a:endParaRPr/>
          </a:p>
        </p:txBody>
      </p:sp>
      <p:pic>
        <p:nvPicPr>
          <p:cNvPr descr="A screenshot of a computer&#10;&#10;Description automatically generated with medium confidence" id="675" name="Google Shape;675;p59"/>
          <p:cNvPicPr preferRelativeResize="0"/>
          <p:nvPr/>
        </p:nvPicPr>
        <p:blipFill rotWithShape="1">
          <a:blip r:embed="rId4">
            <a:alphaModFix/>
          </a:blip>
          <a:srcRect b="0" l="0" r="0" t="0"/>
          <a:stretch/>
        </p:blipFill>
        <p:spPr>
          <a:xfrm>
            <a:off x="2895600" y="2524896"/>
            <a:ext cx="12050829" cy="58825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p60"/>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682" name="Google Shape;682;p60"/>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5. Giao Diện &amp; DEMO</a:t>
            </a:r>
            <a:endParaRPr/>
          </a:p>
        </p:txBody>
      </p:sp>
      <p:sp>
        <p:nvSpPr>
          <p:cNvPr id="683" name="Google Shape;683;p60"/>
          <p:cNvSpPr txBox="1"/>
          <p:nvPr/>
        </p:nvSpPr>
        <p:spPr>
          <a:xfrm>
            <a:off x="480228" y="1357019"/>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Trang quản lý yêu cầu đã gửi</a:t>
            </a:r>
            <a:endParaRPr/>
          </a:p>
        </p:txBody>
      </p:sp>
      <p:pic>
        <p:nvPicPr>
          <p:cNvPr descr="A screenshot of a computer&#10;&#10;Description automatically generated with medium confidence" id="684" name="Google Shape;684;p60"/>
          <p:cNvPicPr preferRelativeResize="0"/>
          <p:nvPr/>
        </p:nvPicPr>
        <p:blipFill rotWithShape="1">
          <a:blip r:embed="rId4">
            <a:alphaModFix/>
          </a:blip>
          <a:srcRect b="0" l="0" r="0" t="0"/>
          <a:stretch/>
        </p:blipFill>
        <p:spPr>
          <a:xfrm>
            <a:off x="3048000" y="2524896"/>
            <a:ext cx="12528901" cy="60476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id="690" name="Google Shape;690;p61"/>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691" name="Google Shape;691;p61"/>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5. Giao Diện &amp; DEMO</a:t>
            </a:r>
            <a:endParaRPr/>
          </a:p>
        </p:txBody>
      </p:sp>
      <p:sp>
        <p:nvSpPr>
          <p:cNvPr id="692" name="Google Shape;692;p61"/>
          <p:cNvSpPr txBox="1"/>
          <p:nvPr/>
        </p:nvSpPr>
        <p:spPr>
          <a:xfrm>
            <a:off x="480228" y="1357019"/>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Trang chi tiết yêu cầu đã gửi</a:t>
            </a:r>
            <a:endParaRPr/>
          </a:p>
        </p:txBody>
      </p:sp>
      <p:pic>
        <p:nvPicPr>
          <p:cNvPr descr="A screenshot of a computer&#10;&#10;Description automatically generated with medium confidence" id="693" name="Google Shape;693;p61"/>
          <p:cNvPicPr preferRelativeResize="0"/>
          <p:nvPr/>
        </p:nvPicPr>
        <p:blipFill rotWithShape="1">
          <a:blip r:embed="rId4">
            <a:alphaModFix/>
          </a:blip>
          <a:srcRect b="0" l="0" r="0" t="0"/>
          <a:stretch/>
        </p:blipFill>
        <p:spPr>
          <a:xfrm>
            <a:off x="2892630" y="2932406"/>
            <a:ext cx="12502740" cy="5997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pic>
        <p:nvPicPr>
          <p:cNvPr id="699" name="Google Shape;699;p62"/>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700" name="Google Shape;700;p62"/>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5. Giao Diện &amp; DEMO</a:t>
            </a:r>
            <a:endParaRPr/>
          </a:p>
        </p:txBody>
      </p:sp>
      <p:sp>
        <p:nvSpPr>
          <p:cNvPr id="701" name="Google Shape;701;p62"/>
          <p:cNvSpPr txBox="1"/>
          <p:nvPr/>
        </p:nvSpPr>
        <p:spPr>
          <a:xfrm>
            <a:off x="480228" y="1357019"/>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Trang quản lý yêu cầu gửi đến</a:t>
            </a:r>
            <a:endParaRPr/>
          </a:p>
        </p:txBody>
      </p:sp>
      <p:pic>
        <p:nvPicPr>
          <p:cNvPr descr="A screenshot of a computer&#10;&#10;Description automatically generated with medium confidence" id="702" name="Google Shape;702;p62"/>
          <p:cNvPicPr preferRelativeResize="0"/>
          <p:nvPr/>
        </p:nvPicPr>
        <p:blipFill rotWithShape="1">
          <a:blip r:embed="rId4">
            <a:alphaModFix/>
          </a:blip>
          <a:srcRect b="0" l="0" r="0" t="0"/>
          <a:stretch/>
        </p:blipFill>
        <p:spPr>
          <a:xfrm>
            <a:off x="3124200" y="2524896"/>
            <a:ext cx="12517029" cy="60953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pic>
        <p:nvPicPr>
          <p:cNvPr id="708" name="Google Shape;708;p63"/>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709" name="Google Shape;709;p63"/>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5. Giao Diện &amp; DEMO</a:t>
            </a:r>
            <a:endParaRPr/>
          </a:p>
        </p:txBody>
      </p:sp>
      <p:sp>
        <p:nvSpPr>
          <p:cNvPr id="710" name="Google Shape;710;p63"/>
          <p:cNvSpPr txBox="1"/>
          <p:nvPr/>
        </p:nvSpPr>
        <p:spPr>
          <a:xfrm>
            <a:off x="480228" y="1357019"/>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Trang chi tiết yêu cầu nhận</a:t>
            </a:r>
            <a:endParaRPr/>
          </a:p>
        </p:txBody>
      </p:sp>
      <p:pic>
        <p:nvPicPr>
          <p:cNvPr descr="A screenshot of a computer&#10;&#10;Description automatically generated with medium confidence" id="711" name="Google Shape;711;p63"/>
          <p:cNvPicPr preferRelativeResize="0"/>
          <p:nvPr/>
        </p:nvPicPr>
        <p:blipFill rotWithShape="1">
          <a:blip r:embed="rId4">
            <a:alphaModFix/>
          </a:blip>
          <a:srcRect b="0" l="0" r="0" t="0"/>
          <a:stretch/>
        </p:blipFill>
        <p:spPr>
          <a:xfrm>
            <a:off x="3276600" y="2524896"/>
            <a:ext cx="12565891" cy="61111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pic>
        <p:nvPicPr>
          <p:cNvPr id="717" name="Google Shape;717;p64"/>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718" name="Google Shape;718;p64"/>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5. Giao Diện &amp; DEMO</a:t>
            </a:r>
            <a:endParaRPr/>
          </a:p>
        </p:txBody>
      </p:sp>
      <p:sp>
        <p:nvSpPr>
          <p:cNvPr id="719" name="Google Shape;719;p64"/>
          <p:cNvSpPr txBox="1"/>
          <p:nvPr/>
        </p:nvSpPr>
        <p:spPr>
          <a:xfrm>
            <a:off x="480228" y="1357019"/>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Trang quản lý yêu cầu đăng ký phòng họp-phía Giám Đốc</a:t>
            </a:r>
            <a:endParaRPr/>
          </a:p>
        </p:txBody>
      </p:sp>
      <p:pic>
        <p:nvPicPr>
          <p:cNvPr descr="A screenshot of a computer&#10;&#10;Description automatically generated with medium confidence" id="720" name="Google Shape;720;p64"/>
          <p:cNvPicPr preferRelativeResize="0"/>
          <p:nvPr/>
        </p:nvPicPr>
        <p:blipFill rotWithShape="1">
          <a:blip r:embed="rId4">
            <a:alphaModFix/>
          </a:blip>
          <a:srcRect b="0" l="0" r="0" t="0"/>
          <a:stretch/>
        </p:blipFill>
        <p:spPr>
          <a:xfrm>
            <a:off x="2743200" y="2524896"/>
            <a:ext cx="13554408" cy="65599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pic>
        <p:nvPicPr>
          <p:cNvPr id="726" name="Google Shape;726;p65"/>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727" name="Google Shape;727;p65"/>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5. Giao Diện &amp; DEMO</a:t>
            </a:r>
            <a:endParaRPr/>
          </a:p>
        </p:txBody>
      </p:sp>
      <p:sp>
        <p:nvSpPr>
          <p:cNvPr id="728" name="Google Shape;728;p65"/>
          <p:cNvSpPr txBox="1"/>
          <p:nvPr/>
        </p:nvSpPr>
        <p:spPr>
          <a:xfrm>
            <a:off x="480228" y="1357019"/>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Trang chi tiết yêu cầu đăng ký phòng họp- phía Giám Đốc</a:t>
            </a:r>
            <a:endParaRPr/>
          </a:p>
        </p:txBody>
      </p:sp>
      <p:pic>
        <p:nvPicPr>
          <p:cNvPr descr="A screenshot of a computer&#10;&#10;Description automatically generated with low confidence" id="729" name="Google Shape;729;p65"/>
          <p:cNvPicPr preferRelativeResize="0"/>
          <p:nvPr/>
        </p:nvPicPr>
        <p:blipFill rotWithShape="1">
          <a:blip r:embed="rId4">
            <a:alphaModFix/>
          </a:blip>
          <a:srcRect b="0" l="0" r="0" t="0"/>
          <a:stretch/>
        </p:blipFill>
        <p:spPr>
          <a:xfrm>
            <a:off x="2819400" y="2476500"/>
            <a:ext cx="13253478" cy="63846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pic>
        <p:nvPicPr>
          <p:cNvPr id="735" name="Google Shape;735;p66"/>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736" name="Google Shape;736;p66"/>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5. Giao Diện &amp; DEMO</a:t>
            </a:r>
            <a:endParaRPr/>
          </a:p>
        </p:txBody>
      </p:sp>
      <p:sp>
        <p:nvSpPr>
          <p:cNvPr id="737" name="Google Shape;737;p66"/>
          <p:cNvSpPr txBox="1"/>
          <p:nvPr/>
        </p:nvSpPr>
        <p:spPr>
          <a:xfrm>
            <a:off x="480228" y="1357019"/>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Trang quản lý yêu cầu đăng ký phòng họp- phía Trưởng Phòng</a:t>
            </a:r>
            <a:endParaRPr/>
          </a:p>
        </p:txBody>
      </p:sp>
      <p:pic>
        <p:nvPicPr>
          <p:cNvPr descr="A screenshot of a computer&#10;&#10;Description automatically generated with medium confidence" id="738" name="Google Shape;738;p66"/>
          <p:cNvPicPr preferRelativeResize="0"/>
          <p:nvPr/>
        </p:nvPicPr>
        <p:blipFill rotWithShape="1">
          <a:blip r:embed="rId4">
            <a:alphaModFix/>
          </a:blip>
          <a:srcRect b="0" l="0" r="0" t="0"/>
          <a:stretch/>
        </p:blipFill>
        <p:spPr>
          <a:xfrm>
            <a:off x="2402759" y="2360152"/>
            <a:ext cx="13482482" cy="656982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pic>
        <p:nvPicPr>
          <p:cNvPr id="744" name="Google Shape;744;p67"/>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745" name="Google Shape;745;p67"/>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5. Giao Diện &amp; DEMO</a:t>
            </a:r>
            <a:endParaRPr/>
          </a:p>
        </p:txBody>
      </p:sp>
      <p:sp>
        <p:nvSpPr>
          <p:cNvPr id="746" name="Google Shape;746;p67"/>
          <p:cNvSpPr txBox="1"/>
          <p:nvPr/>
        </p:nvSpPr>
        <p:spPr>
          <a:xfrm>
            <a:off x="480228" y="1357019"/>
            <a:ext cx="171450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Trang chi tiết yêu cầu đăng ký phòng họp-phía Trưởng Phòng </a:t>
            </a:r>
            <a:endParaRPr/>
          </a:p>
        </p:txBody>
      </p:sp>
      <p:pic>
        <p:nvPicPr>
          <p:cNvPr descr="A screenshot of a computer&#10;&#10;Description automatically generated with low confidence" id="747" name="Google Shape;747;p67"/>
          <p:cNvPicPr preferRelativeResize="0"/>
          <p:nvPr/>
        </p:nvPicPr>
        <p:blipFill rotWithShape="1">
          <a:blip r:embed="rId4">
            <a:alphaModFix/>
          </a:blip>
          <a:srcRect b="0" l="0" r="0" t="0"/>
          <a:stretch/>
        </p:blipFill>
        <p:spPr>
          <a:xfrm>
            <a:off x="2751611" y="2688248"/>
            <a:ext cx="12784777" cy="62544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pic>
        <p:nvPicPr>
          <p:cNvPr id="753" name="Google Shape;753;p68"/>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754" name="Google Shape;754;p68"/>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6. Tổng kết</a:t>
            </a:r>
            <a:endParaRPr b="1" sz="4800">
              <a:solidFill>
                <a:srgbClr val="7A5A23"/>
              </a:solidFill>
              <a:latin typeface="Times New Roman"/>
              <a:ea typeface="Times New Roman"/>
              <a:cs typeface="Times New Roman"/>
              <a:sym typeface="Times New Roman"/>
            </a:endParaRPr>
          </a:p>
        </p:txBody>
      </p:sp>
      <p:pic>
        <p:nvPicPr>
          <p:cNvPr id="755" name="Google Shape;755;p68"/>
          <p:cNvPicPr preferRelativeResize="0"/>
          <p:nvPr/>
        </p:nvPicPr>
        <p:blipFill rotWithShape="1">
          <a:blip r:embed="rId4">
            <a:alphaModFix/>
          </a:blip>
          <a:srcRect b="0" l="0" r="0" t="0"/>
          <a:stretch/>
        </p:blipFill>
        <p:spPr>
          <a:xfrm rot="1938829">
            <a:off x="188383" y="-87208"/>
            <a:ext cx="3156336" cy="4755309"/>
          </a:xfrm>
          <a:prstGeom prst="rect">
            <a:avLst/>
          </a:prstGeom>
          <a:noFill/>
          <a:ln>
            <a:noFill/>
          </a:ln>
        </p:spPr>
      </p:pic>
      <p:sp>
        <p:nvSpPr>
          <p:cNvPr id="756" name="Google Shape;756;p68"/>
          <p:cNvSpPr txBox="1"/>
          <p:nvPr/>
        </p:nvSpPr>
        <p:spPr>
          <a:xfrm>
            <a:off x="4371303" y="832956"/>
            <a:ext cx="17145000" cy="69343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000">
                <a:solidFill>
                  <a:schemeClr val="dk1"/>
                </a:solidFill>
                <a:latin typeface="Times New Roman"/>
                <a:ea typeface="Times New Roman"/>
                <a:cs typeface="Times New Roman"/>
                <a:sym typeface="Times New Roman"/>
              </a:rPr>
              <a:t>Kết quả đạt được:</a:t>
            </a:r>
            <a:endParaRPr/>
          </a:p>
          <a:p>
            <a:pPr indent="0" lvl="0" marL="0" marR="0" rtl="0" algn="l">
              <a:lnSpc>
                <a:spcPct val="150000"/>
              </a:lnSpc>
              <a:spcBef>
                <a:spcPts val="0"/>
              </a:spcBef>
              <a:spcAft>
                <a:spcPts val="0"/>
              </a:spcAft>
              <a:buNone/>
            </a:pPr>
            <a:r>
              <a:rPr lang="en-US" sz="3000">
                <a:solidFill>
                  <a:schemeClr val="dk1"/>
                </a:solidFill>
                <a:latin typeface="Times New Roman"/>
                <a:ea typeface="Times New Roman"/>
                <a:cs typeface="Times New Roman"/>
                <a:sym typeface="Times New Roman"/>
              </a:rPr>
              <a:t>	- Nắm được cơ bản kiến thức về quản lý dự án Công nghệ thông tin.</a:t>
            </a:r>
            <a:endParaRPr/>
          </a:p>
          <a:p>
            <a:pPr indent="0" lvl="0" marL="0" marR="0" rtl="0" algn="l">
              <a:lnSpc>
                <a:spcPct val="150000"/>
              </a:lnSpc>
              <a:spcBef>
                <a:spcPts val="0"/>
              </a:spcBef>
              <a:spcAft>
                <a:spcPts val="0"/>
              </a:spcAft>
              <a:buNone/>
            </a:pPr>
            <a:r>
              <a:rPr lang="en-US" sz="3000">
                <a:solidFill>
                  <a:schemeClr val="dk1"/>
                </a:solidFill>
                <a:latin typeface="Times New Roman"/>
                <a:ea typeface="Times New Roman"/>
                <a:cs typeface="Times New Roman"/>
                <a:sym typeface="Times New Roman"/>
              </a:rPr>
              <a:t>	- Vận dụng được các kiến thức học được để đưa vào dự án</a:t>
            </a:r>
            <a:endParaRPr sz="30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lang="en-US" sz="3000">
                <a:solidFill>
                  <a:schemeClr val="dk1"/>
                </a:solidFill>
                <a:latin typeface="Times New Roman"/>
                <a:ea typeface="Times New Roman"/>
                <a:cs typeface="Times New Roman"/>
                <a:sym typeface="Times New Roman"/>
              </a:rPr>
              <a:t>	- Đáp ứng đủ các yêu cầu đề ra </a:t>
            </a:r>
            <a:endParaRPr/>
          </a:p>
          <a:p>
            <a:pPr indent="0" lvl="0" marL="0" marR="0" rtl="0" algn="l">
              <a:lnSpc>
                <a:spcPct val="150000"/>
              </a:lnSpc>
              <a:spcBef>
                <a:spcPts val="0"/>
              </a:spcBef>
              <a:spcAft>
                <a:spcPts val="0"/>
              </a:spcAft>
              <a:buNone/>
            </a:pPr>
            <a:r>
              <a:rPr lang="en-US" sz="3000">
                <a:solidFill>
                  <a:schemeClr val="dk1"/>
                </a:solidFill>
                <a:latin typeface="Times New Roman"/>
                <a:ea typeface="Times New Roman"/>
                <a:cs typeface="Times New Roman"/>
                <a:sym typeface="Times New Roman"/>
              </a:rPr>
              <a:t>	- Sử dụng thành thạo các công cụ như: Word, StartUML</a:t>
            </a:r>
            <a:endParaRPr sz="30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lang="en-US" sz="3000">
                <a:solidFill>
                  <a:schemeClr val="dk1"/>
                </a:solidFill>
                <a:latin typeface="Times New Roman"/>
                <a:ea typeface="Times New Roman"/>
                <a:cs typeface="Times New Roman"/>
                <a:sym typeface="Times New Roman"/>
              </a:rPr>
              <a:t>	- Ứng dụng ChatGPT, VoiceGPT hỗ trợ giải quyết các vấn đề gặp phải.</a:t>
            </a:r>
            <a:endParaRPr/>
          </a:p>
          <a:p>
            <a:pPr indent="0" lvl="0" marL="0" marR="0" rtl="0" algn="l">
              <a:lnSpc>
                <a:spcPct val="150000"/>
              </a:lnSpc>
              <a:spcBef>
                <a:spcPts val="0"/>
              </a:spcBef>
              <a:spcAft>
                <a:spcPts val="0"/>
              </a:spcAft>
              <a:buNone/>
            </a:pPr>
            <a:r>
              <a:rPr b="1" lang="en-US" sz="3000">
                <a:solidFill>
                  <a:schemeClr val="dk1"/>
                </a:solidFill>
                <a:latin typeface="Times New Roman"/>
                <a:ea typeface="Times New Roman"/>
                <a:cs typeface="Times New Roman"/>
                <a:sym typeface="Times New Roman"/>
              </a:rPr>
              <a:t>Hạn chế:</a:t>
            </a:r>
            <a:endParaRPr/>
          </a:p>
          <a:p>
            <a:pPr indent="0" lvl="0" marL="0" marR="0" rtl="0" algn="l">
              <a:lnSpc>
                <a:spcPct val="150000"/>
              </a:lnSpc>
              <a:spcBef>
                <a:spcPts val="0"/>
              </a:spcBef>
              <a:spcAft>
                <a:spcPts val="0"/>
              </a:spcAft>
              <a:buNone/>
            </a:pPr>
            <a:r>
              <a:rPr lang="en-US" sz="3000">
                <a:solidFill>
                  <a:schemeClr val="dk1"/>
                </a:solidFill>
                <a:latin typeface="Times New Roman"/>
                <a:ea typeface="Times New Roman"/>
                <a:cs typeface="Times New Roman"/>
                <a:sym typeface="Times New Roman"/>
              </a:rPr>
              <a:t>	- Làm việc nhóm, giao tiếp giữa các thành viên chưa tốt</a:t>
            </a:r>
            <a:endParaRPr sz="30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lang="en-US" sz="3000">
                <a:solidFill>
                  <a:schemeClr val="dk1"/>
                </a:solidFill>
                <a:latin typeface="Times New Roman"/>
                <a:ea typeface="Times New Roman"/>
                <a:cs typeface="Times New Roman"/>
                <a:sym typeface="Times New Roman"/>
              </a:rPr>
              <a:t>	- Kỹ năng, kinh nghiệm làm dự án chưa nhiều</a:t>
            </a:r>
            <a:endParaRPr sz="3000">
              <a:solidFill>
                <a:schemeClr val="dk1"/>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rPr lang="en-US" sz="3000">
                <a:solidFill>
                  <a:schemeClr val="dk1"/>
                </a:solidFill>
                <a:latin typeface="Times New Roman"/>
                <a:ea typeface="Times New Roman"/>
                <a:cs typeface="Times New Roman"/>
                <a:sym typeface="Times New Roman"/>
              </a:rPr>
              <a:t>	- Chưa phải là sản phẩm hoàn thiện nhất</a:t>
            </a:r>
            <a:endParaRPr sz="3000">
              <a:solidFill>
                <a:schemeClr val="dk1"/>
              </a:solidFill>
              <a:latin typeface="Times New Roman"/>
              <a:ea typeface="Times New Roman"/>
              <a:cs typeface="Times New Roman"/>
              <a:sym typeface="Times New Roman"/>
            </a:endParaRPr>
          </a:p>
        </p:txBody>
      </p:sp>
      <p:pic>
        <p:nvPicPr>
          <p:cNvPr id="757" name="Google Shape;757;p68"/>
          <p:cNvPicPr preferRelativeResize="0"/>
          <p:nvPr/>
        </p:nvPicPr>
        <p:blipFill rotWithShape="1">
          <a:blip r:embed="rId5">
            <a:alphaModFix/>
          </a:blip>
          <a:srcRect b="0" l="0" r="0" t="0"/>
          <a:stretch/>
        </p:blipFill>
        <p:spPr>
          <a:xfrm>
            <a:off x="0" y="8115300"/>
            <a:ext cx="18288000" cy="145837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56"/>
                                        </p:tgtEl>
                                        <p:attrNameLst>
                                          <p:attrName>style.visibility</p:attrName>
                                        </p:attrNameLst>
                                      </p:cBhvr>
                                      <p:to>
                                        <p:strVal val="visible"/>
                                      </p:to>
                                    </p:set>
                                    <p:anim calcmode="lin" valueType="num">
                                      <p:cBhvr additive="base">
                                        <p:cTn dur="500"/>
                                        <p:tgtEl>
                                          <p:spTgt spid="75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7"/>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179" name="Google Shape;179;p7"/>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2. Quản Lý Dự Án</a:t>
            </a:r>
            <a:endParaRPr b="1" sz="4800">
              <a:solidFill>
                <a:srgbClr val="7A5A23"/>
              </a:solidFill>
              <a:latin typeface="Times New Roman"/>
              <a:ea typeface="Times New Roman"/>
              <a:cs typeface="Times New Roman"/>
              <a:sym typeface="Times New Roman"/>
            </a:endParaRPr>
          </a:p>
        </p:txBody>
      </p:sp>
      <p:sp>
        <p:nvSpPr>
          <p:cNvPr id="180" name="Google Shape;180;p7"/>
          <p:cNvSpPr txBox="1"/>
          <p:nvPr/>
        </p:nvSpPr>
        <p:spPr>
          <a:xfrm>
            <a:off x="184675" y="1120713"/>
            <a:ext cx="4844525"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SOW</a:t>
            </a:r>
            <a:endParaRPr/>
          </a:p>
        </p:txBody>
      </p:sp>
      <p:pic>
        <p:nvPicPr>
          <p:cNvPr id="181" name="Google Shape;181;p7"/>
          <p:cNvPicPr preferRelativeResize="0"/>
          <p:nvPr/>
        </p:nvPicPr>
        <p:blipFill rotWithShape="1">
          <a:blip r:embed="rId4">
            <a:alphaModFix/>
          </a:blip>
          <a:srcRect b="0" l="0" r="0" t="0"/>
          <a:stretch/>
        </p:blipFill>
        <p:spPr>
          <a:xfrm>
            <a:off x="184675" y="1984324"/>
            <a:ext cx="8502125" cy="7578776"/>
          </a:xfrm>
          <a:prstGeom prst="rect">
            <a:avLst/>
          </a:prstGeom>
          <a:noFill/>
          <a:ln>
            <a:noFill/>
          </a:ln>
        </p:spPr>
      </p:pic>
      <p:pic>
        <p:nvPicPr>
          <p:cNvPr id="182" name="Google Shape;182;p7"/>
          <p:cNvPicPr preferRelativeResize="0"/>
          <p:nvPr/>
        </p:nvPicPr>
        <p:blipFill rotWithShape="1">
          <a:blip r:embed="rId5">
            <a:alphaModFix/>
          </a:blip>
          <a:srcRect b="0" l="0" r="0" t="0"/>
          <a:stretch/>
        </p:blipFill>
        <p:spPr>
          <a:xfrm>
            <a:off x="9052728" y="1984324"/>
            <a:ext cx="8854273" cy="757877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p69"/>
          <p:cNvPicPr preferRelativeResize="0"/>
          <p:nvPr/>
        </p:nvPicPr>
        <p:blipFill rotWithShape="1">
          <a:blip r:embed="rId3">
            <a:alphaModFix amt="9999"/>
          </a:blip>
          <a:srcRect b="0" l="0" r="0" t="0"/>
          <a:stretch/>
        </p:blipFill>
        <p:spPr>
          <a:xfrm>
            <a:off x="-32427" y="-4000500"/>
            <a:ext cx="18288000" cy="18288000"/>
          </a:xfrm>
          <a:prstGeom prst="rect">
            <a:avLst/>
          </a:prstGeom>
          <a:noFill/>
          <a:ln>
            <a:noFill/>
          </a:ln>
        </p:spPr>
      </p:pic>
      <p:sp>
        <p:nvSpPr>
          <p:cNvPr id="763" name="Google Shape;763;p69"/>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Bảng phân công &amp; Đánh giá</a:t>
            </a:r>
            <a:endParaRPr b="1" sz="4800">
              <a:solidFill>
                <a:srgbClr val="7A5A23"/>
              </a:solidFill>
              <a:latin typeface="Times New Roman"/>
              <a:ea typeface="Times New Roman"/>
              <a:cs typeface="Times New Roman"/>
              <a:sym typeface="Times New Roman"/>
            </a:endParaRPr>
          </a:p>
        </p:txBody>
      </p:sp>
      <p:pic>
        <p:nvPicPr>
          <p:cNvPr id="764" name="Google Shape;764;p69"/>
          <p:cNvPicPr preferRelativeResize="0"/>
          <p:nvPr/>
        </p:nvPicPr>
        <p:blipFill rotWithShape="1">
          <a:blip r:embed="rId4">
            <a:alphaModFix/>
          </a:blip>
          <a:srcRect b="0" l="0" r="0" t="0"/>
          <a:stretch/>
        </p:blipFill>
        <p:spPr>
          <a:xfrm>
            <a:off x="365760" y="1013458"/>
            <a:ext cx="4800600" cy="4595279"/>
          </a:xfrm>
          <a:prstGeom prst="rect">
            <a:avLst/>
          </a:prstGeom>
          <a:noFill/>
          <a:ln>
            <a:noFill/>
          </a:ln>
        </p:spPr>
      </p:pic>
      <p:pic>
        <p:nvPicPr>
          <p:cNvPr id="765" name="Google Shape;765;p69"/>
          <p:cNvPicPr preferRelativeResize="0"/>
          <p:nvPr/>
        </p:nvPicPr>
        <p:blipFill rotWithShape="1">
          <a:blip r:embed="rId5">
            <a:alphaModFix/>
          </a:blip>
          <a:srcRect b="0" l="0" r="0" t="0"/>
          <a:stretch/>
        </p:blipFill>
        <p:spPr>
          <a:xfrm>
            <a:off x="365760" y="6180503"/>
            <a:ext cx="4785360" cy="3767615"/>
          </a:xfrm>
          <a:prstGeom prst="rect">
            <a:avLst/>
          </a:prstGeom>
          <a:noFill/>
          <a:ln>
            <a:noFill/>
          </a:ln>
        </p:spPr>
      </p:pic>
      <p:pic>
        <p:nvPicPr>
          <p:cNvPr id="766" name="Google Shape;766;p69"/>
          <p:cNvPicPr preferRelativeResize="0"/>
          <p:nvPr/>
        </p:nvPicPr>
        <p:blipFill rotWithShape="1">
          <a:blip r:embed="rId6">
            <a:alphaModFix/>
          </a:blip>
          <a:srcRect b="0" l="0" r="0" t="0"/>
          <a:stretch/>
        </p:blipFill>
        <p:spPr>
          <a:xfrm>
            <a:off x="6248401" y="1013457"/>
            <a:ext cx="4754879" cy="4595279"/>
          </a:xfrm>
          <a:prstGeom prst="rect">
            <a:avLst/>
          </a:prstGeom>
          <a:noFill/>
          <a:ln>
            <a:noFill/>
          </a:ln>
        </p:spPr>
      </p:pic>
      <p:pic>
        <p:nvPicPr>
          <p:cNvPr id="767" name="Google Shape;767;p69"/>
          <p:cNvPicPr preferRelativeResize="0"/>
          <p:nvPr/>
        </p:nvPicPr>
        <p:blipFill rotWithShape="1">
          <a:blip r:embed="rId7">
            <a:alphaModFix/>
          </a:blip>
          <a:srcRect b="0" l="0" r="0" t="0"/>
          <a:stretch/>
        </p:blipFill>
        <p:spPr>
          <a:xfrm>
            <a:off x="6248401" y="6226223"/>
            <a:ext cx="4754879" cy="3744755"/>
          </a:xfrm>
          <a:prstGeom prst="rect">
            <a:avLst/>
          </a:prstGeom>
          <a:noFill/>
          <a:ln>
            <a:noFill/>
          </a:ln>
        </p:spPr>
      </p:pic>
      <p:pic>
        <p:nvPicPr>
          <p:cNvPr id="768" name="Google Shape;768;p69"/>
          <p:cNvPicPr preferRelativeResize="0"/>
          <p:nvPr/>
        </p:nvPicPr>
        <p:blipFill rotWithShape="1">
          <a:blip r:embed="rId8">
            <a:alphaModFix/>
          </a:blip>
          <a:srcRect b="0" l="0" r="0" t="0"/>
          <a:stretch/>
        </p:blipFill>
        <p:spPr>
          <a:xfrm>
            <a:off x="12039600" y="1043853"/>
            <a:ext cx="4739639" cy="4595278"/>
          </a:xfrm>
          <a:prstGeom prst="rect">
            <a:avLst/>
          </a:prstGeom>
          <a:noFill/>
          <a:ln>
            <a:noFill/>
          </a:ln>
        </p:spPr>
      </p:pic>
      <p:pic>
        <p:nvPicPr>
          <p:cNvPr id="769" name="Google Shape;769;p69"/>
          <p:cNvPicPr preferRelativeResize="0"/>
          <p:nvPr/>
        </p:nvPicPr>
        <p:blipFill rotWithShape="1">
          <a:blip r:embed="rId9">
            <a:alphaModFix/>
          </a:blip>
          <a:srcRect b="0" l="0" r="0" t="0"/>
          <a:stretch/>
        </p:blipFill>
        <p:spPr>
          <a:xfrm rot="-8754369">
            <a:off x="14613990" y="8016703"/>
            <a:ext cx="3778312" cy="19427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64"/>
                                        </p:tgtEl>
                                        <p:attrNameLst>
                                          <p:attrName>style.visibility</p:attrName>
                                        </p:attrNameLst>
                                      </p:cBhvr>
                                      <p:to>
                                        <p:strVal val="visible"/>
                                      </p:to>
                                    </p:set>
                                    <p:anim calcmode="lin" valueType="num">
                                      <p:cBhvr additive="base">
                                        <p:cTn dur="500"/>
                                        <p:tgtEl>
                                          <p:spTgt spid="76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65"/>
                                        </p:tgtEl>
                                        <p:attrNameLst>
                                          <p:attrName>style.visibility</p:attrName>
                                        </p:attrNameLst>
                                      </p:cBhvr>
                                      <p:to>
                                        <p:strVal val="visible"/>
                                      </p:to>
                                    </p:set>
                                    <p:anim calcmode="lin" valueType="num">
                                      <p:cBhvr additive="base">
                                        <p:cTn dur="500"/>
                                        <p:tgtEl>
                                          <p:spTgt spid="76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66"/>
                                        </p:tgtEl>
                                        <p:attrNameLst>
                                          <p:attrName>style.visibility</p:attrName>
                                        </p:attrNameLst>
                                      </p:cBhvr>
                                      <p:to>
                                        <p:strVal val="visible"/>
                                      </p:to>
                                    </p:set>
                                    <p:anim calcmode="lin" valueType="num">
                                      <p:cBhvr additive="base">
                                        <p:cTn dur="500"/>
                                        <p:tgtEl>
                                          <p:spTgt spid="76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67"/>
                                        </p:tgtEl>
                                        <p:attrNameLst>
                                          <p:attrName>style.visibility</p:attrName>
                                        </p:attrNameLst>
                                      </p:cBhvr>
                                      <p:to>
                                        <p:strVal val="visible"/>
                                      </p:to>
                                    </p:set>
                                    <p:anim calcmode="lin" valueType="num">
                                      <p:cBhvr additive="base">
                                        <p:cTn dur="500"/>
                                        <p:tgtEl>
                                          <p:spTgt spid="76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68"/>
                                        </p:tgtEl>
                                        <p:attrNameLst>
                                          <p:attrName>style.visibility</p:attrName>
                                        </p:attrNameLst>
                                      </p:cBhvr>
                                      <p:to>
                                        <p:strVal val="visible"/>
                                      </p:to>
                                    </p:set>
                                    <p:anim calcmode="lin" valueType="num">
                                      <p:cBhvr additive="base">
                                        <p:cTn dur="500"/>
                                        <p:tgtEl>
                                          <p:spTgt spid="76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70"/>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776" name="Google Shape;776;p70"/>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6. Tổng kết</a:t>
            </a:r>
            <a:endParaRPr b="1" sz="4800">
              <a:solidFill>
                <a:srgbClr val="7A5A23"/>
              </a:solidFill>
              <a:latin typeface="Times New Roman"/>
              <a:ea typeface="Times New Roman"/>
              <a:cs typeface="Times New Roman"/>
              <a:sym typeface="Times New Roman"/>
            </a:endParaRPr>
          </a:p>
        </p:txBody>
      </p:sp>
      <p:pic>
        <p:nvPicPr>
          <p:cNvPr id="777" name="Google Shape;777;p70"/>
          <p:cNvPicPr preferRelativeResize="0"/>
          <p:nvPr/>
        </p:nvPicPr>
        <p:blipFill rotWithShape="1">
          <a:blip r:embed="rId4">
            <a:alphaModFix/>
          </a:blip>
          <a:srcRect b="0" l="0" r="0" t="0"/>
          <a:stretch/>
        </p:blipFill>
        <p:spPr>
          <a:xfrm rot="1938829">
            <a:off x="188383" y="-87208"/>
            <a:ext cx="3156336" cy="4755309"/>
          </a:xfrm>
          <a:prstGeom prst="rect">
            <a:avLst/>
          </a:prstGeom>
          <a:noFill/>
          <a:ln>
            <a:noFill/>
          </a:ln>
        </p:spPr>
      </p:pic>
      <p:sp>
        <p:nvSpPr>
          <p:cNvPr id="778" name="Google Shape;778;p70"/>
          <p:cNvSpPr txBox="1"/>
          <p:nvPr/>
        </p:nvSpPr>
        <p:spPr>
          <a:xfrm>
            <a:off x="4371303" y="1979015"/>
            <a:ext cx="17145000" cy="347184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000">
                <a:solidFill>
                  <a:schemeClr val="dk1"/>
                </a:solidFill>
                <a:latin typeface="Times New Roman"/>
                <a:ea typeface="Times New Roman"/>
                <a:cs typeface="Times New Roman"/>
                <a:sym typeface="Times New Roman"/>
              </a:rPr>
              <a:t>Lời cám ơn:</a:t>
            </a:r>
            <a:endParaRPr/>
          </a:p>
          <a:p>
            <a:pPr indent="0" lvl="0" marL="0" marR="0" rtl="0" algn="l">
              <a:lnSpc>
                <a:spcPct val="150000"/>
              </a:lnSpc>
              <a:spcBef>
                <a:spcPts val="0"/>
              </a:spcBef>
              <a:spcAft>
                <a:spcPts val="0"/>
              </a:spcAft>
              <a:buNone/>
            </a:pPr>
            <a:r>
              <a:rPr lang="en-US" sz="3000">
                <a:solidFill>
                  <a:schemeClr val="dk1"/>
                </a:solidFill>
                <a:latin typeface="Times New Roman"/>
                <a:ea typeface="Times New Roman"/>
                <a:cs typeface="Times New Roman"/>
                <a:sym typeface="Times New Roman"/>
              </a:rPr>
              <a:t>	- Nhóm em xin chân thành gửi lời cám ơn đến:</a:t>
            </a:r>
            <a:endParaRPr/>
          </a:p>
          <a:p>
            <a:pPr indent="0" lvl="0" marL="0" marR="0" rtl="0" algn="l">
              <a:lnSpc>
                <a:spcPct val="150000"/>
              </a:lnSpc>
              <a:spcBef>
                <a:spcPts val="0"/>
              </a:spcBef>
              <a:spcAft>
                <a:spcPts val="0"/>
              </a:spcAft>
              <a:buNone/>
            </a:pPr>
            <a:r>
              <a:rPr lang="en-US" sz="3000">
                <a:solidFill>
                  <a:schemeClr val="dk1"/>
                </a:solidFill>
                <a:latin typeface="Times New Roman"/>
                <a:ea typeface="Times New Roman"/>
                <a:cs typeface="Times New Roman"/>
                <a:sym typeface="Times New Roman"/>
              </a:rPr>
              <a:t>		+ Quý thầy cô ở Trường, Khoa.</a:t>
            </a:r>
            <a:endParaRPr/>
          </a:p>
          <a:p>
            <a:pPr indent="0" lvl="0" marL="0" marR="0" rtl="0" algn="l">
              <a:lnSpc>
                <a:spcPct val="150000"/>
              </a:lnSpc>
              <a:spcBef>
                <a:spcPts val="0"/>
              </a:spcBef>
              <a:spcAft>
                <a:spcPts val="0"/>
              </a:spcAft>
              <a:buNone/>
            </a:pPr>
            <a:r>
              <a:rPr lang="en-US" sz="3000">
                <a:solidFill>
                  <a:schemeClr val="dk1"/>
                </a:solidFill>
                <a:latin typeface="Times New Roman"/>
                <a:ea typeface="Times New Roman"/>
                <a:cs typeface="Times New Roman"/>
                <a:sym typeface="Times New Roman"/>
              </a:rPr>
              <a:t>		+ Giảng viên bộ môn thầy Tạ Việt Phương.</a:t>
            </a:r>
            <a:endParaRPr/>
          </a:p>
          <a:p>
            <a:pPr indent="0" lvl="0" marL="0" marR="0" rtl="0" algn="l">
              <a:lnSpc>
                <a:spcPct val="150000"/>
              </a:lnSpc>
              <a:spcBef>
                <a:spcPts val="0"/>
              </a:spcBef>
              <a:spcAft>
                <a:spcPts val="0"/>
              </a:spcAft>
              <a:buNone/>
            </a:pPr>
            <a:r>
              <a:rPr lang="en-US" sz="3000">
                <a:solidFill>
                  <a:schemeClr val="dk1"/>
                </a:solidFill>
                <a:latin typeface="Times New Roman"/>
                <a:ea typeface="Times New Roman"/>
                <a:cs typeface="Times New Roman"/>
                <a:sym typeface="Times New Roman"/>
              </a:rPr>
              <a:t>		+ Tập thể lớp</a:t>
            </a:r>
            <a:endParaRPr sz="3000">
              <a:solidFill>
                <a:schemeClr val="dk1"/>
              </a:solidFill>
              <a:latin typeface="Times New Roman"/>
              <a:ea typeface="Times New Roman"/>
              <a:cs typeface="Times New Roman"/>
              <a:sym typeface="Times New Roman"/>
            </a:endParaRPr>
          </a:p>
        </p:txBody>
      </p:sp>
      <p:pic>
        <p:nvPicPr>
          <p:cNvPr id="779" name="Google Shape;779;p70"/>
          <p:cNvPicPr preferRelativeResize="0"/>
          <p:nvPr/>
        </p:nvPicPr>
        <p:blipFill rotWithShape="1">
          <a:blip r:embed="rId5">
            <a:alphaModFix/>
          </a:blip>
          <a:srcRect b="0" l="0" r="0" t="0"/>
          <a:stretch/>
        </p:blipFill>
        <p:spPr>
          <a:xfrm>
            <a:off x="0" y="8115300"/>
            <a:ext cx="18288000" cy="145837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78"/>
                                        </p:tgtEl>
                                        <p:attrNameLst>
                                          <p:attrName>style.visibility</p:attrName>
                                        </p:attrNameLst>
                                      </p:cBhvr>
                                      <p:to>
                                        <p:strVal val="visible"/>
                                      </p:to>
                                    </p:set>
                                    <p:anim calcmode="lin" valueType="num">
                                      <p:cBhvr additive="base">
                                        <p:cTn dur="500"/>
                                        <p:tgtEl>
                                          <p:spTgt spid="77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pic>
        <p:nvPicPr>
          <p:cNvPr id="784" name="Google Shape;784;p71"/>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pic>
        <p:nvPicPr>
          <p:cNvPr id="785" name="Google Shape;785;p71"/>
          <p:cNvPicPr preferRelativeResize="0"/>
          <p:nvPr/>
        </p:nvPicPr>
        <p:blipFill rotWithShape="1">
          <a:blip r:embed="rId4">
            <a:alphaModFix/>
          </a:blip>
          <a:srcRect b="0" l="0" r="0" t="0"/>
          <a:stretch/>
        </p:blipFill>
        <p:spPr>
          <a:xfrm>
            <a:off x="6881276" y="6979408"/>
            <a:ext cx="3729292" cy="4930555"/>
          </a:xfrm>
          <a:prstGeom prst="rect">
            <a:avLst/>
          </a:prstGeom>
          <a:noFill/>
          <a:ln>
            <a:noFill/>
          </a:ln>
        </p:spPr>
      </p:pic>
      <p:pic>
        <p:nvPicPr>
          <p:cNvPr id="786" name="Google Shape;786;p71"/>
          <p:cNvPicPr preferRelativeResize="0"/>
          <p:nvPr/>
        </p:nvPicPr>
        <p:blipFill rotWithShape="1">
          <a:blip r:embed="rId5">
            <a:alphaModFix/>
          </a:blip>
          <a:srcRect b="0" l="0" r="0" t="0"/>
          <a:stretch/>
        </p:blipFill>
        <p:spPr>
          <a:xfrm>
            <a:off x="330200" y="5013863"/>
            <a:ext cx="4136961" cy="6445690"/>
          </a:xfrm>
          <a:prstGeom prst="rect">
            <a:avLst/>
          </a:prstGeom>
          <a:noFill/>
          <a:ln>
            <a:noFill/>
          </a:ln>
        </p:spPr>
      </p:pic>
      <p:pic>
        <p:nvPicPr>
          <p:cNvPr id="787" name="Google Shape;787;p71"/>
          <p:cNvPicPr preferRelativeResize="0"/>
          <p:nvPr/>
        </p:nvPicPr>
        <p:blipFill rotWithShape="1">
          <a:blip r:embed="rId6">
            <a:alphaModFix/>
          </a:blip>
          <a:srcRect b="0" l="0" r="0" t="0"/>
          <a:stretch/>
        </p:blipFill>
        <p:spPr>
          <a:xfrm>
            <a:off x="13239173" y="5605859"/>
            <a:ext cx="4462072" cy="5453644"/>
          </a:xfrm>
          <a:prstGeom prst="rect">
            <a:avLst/>
          </a:prstGeom>
          <a:noFill/>
          <a:ln>
            <a:noFill/>
          </a:ln>
        </p:spPr>
      </p:pic>
      <p:pic>
        <p:nvPicPr>
          <p:cNvPr id="788" name="Google Shape;788;p71"/>
          <p:cNvPicPr preferRelativeResize="0"/>
          <p:nvPr/>
        </p:nvPicPr>
        <p:blipFill rotWithShape="1">
          <a:blip r:embed="rId7">
            <a:alphaModFix/>
          </a:blip>
          <a:srcRect b="0" l="0" r="0" t="0"/>
          <a:stretch/>
        </p:blipFill>
        <p:spPr>
          <a:xfrm>
            <a:off x="10972800" y="499692"/>
            <a:ext cx="6951107" cy="2244628"/>
          </a:xfrm>
          <a:prstGeom prst="rect">
            <a:avLst/>
          </a:prstGeom>
          <a:noFill/>
          <a:ln>
            <a:noFill/>
          </a:ln>
        </p:spPr>
      </p:pic>
      <p:sp>
        <p:nvSpPr>
          <p:cNvPr id="789" name="Google Shape;789;p71"/>
          <p:cNvSpPr/>
          <p:nvPr/>
        </p:nvSpPr>
        <p:spPr>
          <a:xfrm>
            <a:off x="5004460" y="1790700"/>
            <a:ext cx="7697413" cy="3657600"/>
          </a:xfrm>
          <a:prstGeom prst="cloud">
            <a:avLst/>
          </a:prstGeom>
          <a:solidFill>
            <a:srgbClr val="FFFFCC"/>
          </a:solidFill>
          <a:ln>
            <a:noFill/>
          </a:ln>
          <a:effectLst>
            <a:outerShdw blurRad="107950" algn="ctr" dir="5400000" dist="12700">
              <a:srgbClr val="000000"/>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dk1"/>
                </a:solidFill>
                <a:latin typeface="Times New Roman"/>
                <a:ea typeface="Times New Roman"/>
                <a:cs typeface="Times New Roman"/>
                <a:sym typeface="Times New Roman"/>
              </a:rPr>
              <a:t>NHÓM MNSD </a:t>
            </a:r>
            <a:endParaRPr/>
          </a:p>
          <a:p>
            <a:pPr indent="0" lvl="0" marL="0" marR="0" rtl="0" algn="ctr">
              <a:spcBef>
                <a:spcPts val="0"/>
              </a:spcBef>
              <a:spcAft>
                <a:spcPts val="0"/>
              </a:spcAft>
              <a:buNone/>
            </a:pPr>
            <a:r>
              <a:rPr b="1" lang="en-US" sz="2800">
                <a:solidFill>
                  <a:schemeClr val="dk1"/>
                </a:solidFill>
                <a:latin typeface="Times New Roman"/>
                <a:ea typeface="Times New Roman"/>
                <a:cs typeface="Times New Roman"/>
                <a:sym typeface="Times New Roman"/>
              </a:rPr>
              <a:t>CÁM ƠN MỌI NGƯỜI ĐÃ LẮNG NGHE</a:t>
            </a:r>
            <a:endParaRPr/>
          </a:p>
        </p:txBody>
      </p:sp>
      <p:pic>
        <p:nvPicPr>
          <p:cNvPr id="790" name="Google Shape;790;p71"/>
          <p:cNvPicPr preferRelativeResize="0"/>
          <p:nvPr/>
        </p:nvPicPr>
        <p:blipFill rotWithShape="1">
          <a:blip r:embed="rId8">
            <a:alphaModFix/>
          </a:blip>
          <a:srcRect b="0" l="0" r="0" t="0"/>
          <a:stretch/>
        </p:blipFill>
        <p:spPr>
          <a:xfrm>
            <a:off x="1981200" y="1059686"/>
            <a:ext cx="1495071" cy="22524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8"/>
          <p:cNvPicPr preferRelativeResize="0"/>
          <p:nvPr/>
        </p:nvPicPr>
        <p:blipFill rotWithShape="1">
          <a:blip r:embed="rId3">
            <a:alphaModFix amt="9999"/>
          </a:blip>
          <a:srcRect b="0" l="0" r="0" t="0"/>
          <a:stretch/>
        </p:blipFill>
        <p:spPr>
          <a:xfrm>
            <a:off x="0" y="-4000500"/>
            <a:ext cx="18288000" cy="18288000"/>
          </a:xfrm>
          <a:prstGeom prst="rect">
            <a:avLst/>
          </a:prstGeom>
          <a:noFill/>
          <a:ln>
            <a:noFill/>
          </a:ln>
        </p:spPr>
      </p:pic>
      <p:sp>
        <p:nvSpPr>
          <p:cNvPr id="188" name="Google Shape;188;p8"/>
          <p:cNvSpPr txBox="1"/>
          <p:nvPr/>
        </p:nvSpPr>
        <p:spPr>
          <a:xfrm>
            <a:off x="-30480" y="21789"/>
            <a:ext cx="18166416" cy="721351"/>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2. Quản Lý Dự Án</a:t>
            </a:r>
            <a:endParaRPr b="1" sz="4800">
              <a:solidFill>
                <a:srgbClr val="7A5A23"/>
              </a:solidFill>
              <a:latin typeface="Times New Roman"/>
              <a:ea typeface="Times New Roman"/>
              <a:cs typeface="Times New Roman"/>
              <a:sym typeface="Times New Roman"/>
            </a:endParaRPr>
          </a:p>
        </p:txBody>
      </p:sp>
      <p:sp>
        <p:nvSpPr>
          <p:cNvPr id="189" name="Google Shape;189;p8"/>
          <p:cNvSpPr txBox="1"/>
          <p:nvPr/>
        </p:nvSpPr>
        <p:spPr>
          <a:xfrm>
            <a:off x="304800" y="952500"/>
            <a:ext cx="4844525"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Project Charter</a:t>
            </a:r>
            <a:endParaRPr/>
          </a:p>
        </p:txBody>
      </p:sp>
      <p:pic>
        <p:nvPicPr>
          <p:cNvPr id="190" name="Google Shape;190;p8"/>
          <p:cNvPicPr preferRelativeResize="0"/>
          <p:nvPr/>
        </p:nvPicPr>
        <p:blipFill rotWithShape="1">
          <a:blip r:embed="rId4">
            <a:alphaModFix/>
          </a:blip>
          <a:srcRect b="0" l="0" r="0" t="0"/>
          <a:stretch/>
        </p:blipFill>
        <p:spPr>
          <a:xfrm>
            <a:off x="152400" y="1793824"/>
            <a:ext cx="8382000" cy="8074076"/>
          </a:xfrm>
          <a:prstGeom prst="rect">
            <a:avLst/>
          </a:prstGeom>
          <a:noFill/>
          <a:ln>
            <a:noFill/>
          </a:ln>
        </p:spPr>
      </p:pic>
      <p:pic>
        <p:nvPicPr>
          <p:cNvPr id="191" name="Google Shape;191;p8"/>
          <p:cNvPicPr preferRelativeResize="0"/>
          <p:nvPr/>
        </p:nvPicPr>
        <p:blipFill rotWithShape="1">
          <a:blip r:embed="rId5">
            <a:alphaModFix/>
          </a:blip>
          <a:srcRect b="0" l="0" r="0" t="0"/>
          <a:stretch/>
        </p:blipFill>
        <p:spPr>
          <a:xfrm>
            <a:off x="8839199" y="1790700"/>
            <a:ext cx="9296401" cy="80740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g24e5ae27fec_1_0"/>
          <p:cNvPicPr preferRelativeResize="0"/>
          <p:nvPr/>
        </p:nvPicPr>
        <p:blipFill rotWithShape="1">
          <a:blip r:embed="rId3">
            <a:alphaModFix amt="10000"/>
          </a:blip>
          <a:srcRect b="0" l="0" r="0" t="0"/>
          <a:stretch/>
        </p:blipFill>
        <p:spPr>
          <a:xfrm>
            <a:off x="0" y="-4000500"/>
            <a:ext cx="18288000" cy="18288000"/>
          </a:xfrm>
          <a:prstGeom prst="rect">
            <a:avLst/>
          </a:prstGeom>
          <a:noFill/>
          <a:ln>
            <a:noFill/>
          </a:ln>
        </p:spPr>
      </p:pic>
      <p:sp>
        <p:nvSpPr>
          <p:cNvPr id="197" name="Google Shape;197;g24e5ae27fec_1_0"/>
          <p:cNvSpPr txBox="1"/>
          <p:nvPr/>
        </p:nvSpPr>
        <p:spPr>
          <a:xfrm>
            <a:off x="-30480" y="21789"/>
            <a:ext cx="18166500" cy="738900"/>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4800">
                <a:solidFill>
                  <a:srgbClr val="7A5A23"/>
                </a:solidFill>
                <a:latin typeface="Times New Roman"/>
                <a:ea typeface="Times New Roman"/>
                <a:cs typeface="Times New Roman"/>
                <a:sym typeface="Times New Roman"/>
              </a:rPr>
              <a:t>2. Quản Lý Dự Án</a:t>
            </a:r>
            <a:endParaRPr b="1" sz="4800">
              <a:solidFill>
                <a:srgbClr val="7A5A23"/>
              </a:solidFill>
              <a:latin typeface="Times New Roman"/>
              <a:ea typeface="Times New Roman"/>
              <a:cs typeface="Times New Roman"/>
              <a:sym typeface="Times New Roman"/>
            </a:endParaRPr>
          </a:p>
        </p:txBody>
      </p:sp>
      <p:sp>
        <p:nvSpPr>
          <p:cNvPr id="198" name="Google Shape;198;g24e5ae27fec_1_0"/>
          <p:cNvSpPr txBox="1"/>
          <p:nvPr/>
        </p:nvSpPr>
        <p:spPr>
          <a:xfrm>
            <a:off x="184675" y="1120713"/>
            <a:ext cx="48444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chemeClr val="dk1"/>
                </a:solidFill>
                <a:latin typeface="Times New Roman"/>
                <a:ea typeface="Times New Roman"/>
                <a:cs typeface="Times New Roman"/>
                <a:sym typeface="Times New Roman"/>
              </a:rPr>
              <a:t>Khảo sát hiện trạng</a:t>
            </a:r>
            <a:endParaRPr b="1" sz="3000">
              <a:solidFill>
                <a:schemeClr val="dk1"/>
              </a:solidFill>
              <a:latin typeface="Times New Roman"/>
              <a:ea typeface="Times New Roman"/>
              <a:cs typeface="Times New Roman"/>
              <a:sym typeface="Times New Roman"/>
            </a:endParaRPr>
          </a:p>
        </p:txBody>
      </p:sp>
      <p:pic>
        <p:nvPicPr>
          <p:cNvPr id="199" name="Google Shape;199;g24e5ae27fec_1_0"/>
          <p:cNvPicPr preferRelativeResize="0"/>
          <p:nvPr/>
        </p:nvPicPr>
        <p:blipFill rotWithShape="1">
          <a:blip r:embed="rId4">
            <a:alphaModFix/>
          </a:blip>
          <a:srcRect b="0" l="0" r="0" t="0"/>
          <a:stretch/>
        </p:blipFill>
        <p:spPr>
          <a:xfrm>
            <a:off x="184675" y="2080453"/>
            <a:ext cx="7898350" cy="7482647"/>
          </a:xfrm>
          <a:prstGeom prst="rect">
            <a:avLst/>
          </a:prstGeom>
          <a:noFill/>
          <a:ln>
            <a:noFill/>
          </a:ln>
        </p:spPr>
      </p:pic>
      <p:pic>
        <p:nvPicPr>
          <p:cNvPr id="200" name="Google Shape;200;g24e5ae27fec_1_0"/>
          <p:cNvPicPr preferRelativeResize="0"/>
          <p:nvPr/>
        </p:nvPicPr>
        <p:blipFill>
          <a:blip r:embed="rId5">
            <a:alphaModFix/>
          </a:blip>
          <a:stretch>
            <a:fillRect/>
          </a:stretch>
        </p:blipFill>
        <p:spPr>
          <a:xfrm>
            <a:off x="8604625" y="1674825"/>
            <a:ext cx="9390950" cy="8183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phong huỳnh</dc:creator>
</cp:coreProperties>
</file>